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6858000" cx="12192000"/>
  <p:notesSz cx="6858000" cy="9144000"/>
  <p:embeddedFontLst>
    <p:embeddedFont>
      <p:font typeface="Tahoma"/>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7" roundtripDataSignature="AMtx7mjcQ6RTv5T2wSmIFFSNsFWcNG1N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7F5D58C-5338-4C33-B389-4013D42DC367}">
  <a:tblStyle styleId="{D7F5D58C-5338-4C33-B389-4013D42DC36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slide" Target="slides/slide37.xml"/><Relationship Id="rId21" Type="http://schemas.openxmlformats.org/officeDocument/2006/relationships/slide" Target="slides/slide14.xml"/><Relationship Id="rId43" Type="http://schemas.openxmlformats.org/officeDocument/2006/relationships/slide" Target="slides/slide36.xml"/><Relationship Id="rId24" Type="http://schemas.openxmlformats.org/officeDocument/2006/relationships/slide" Target="slides/slide17.xml"/><Relationship Id="rId46" Type="http://schemas.openxmlformats.org/officeDocument/2006/relationships/font" Target="fonts/Tahoma-bold.fntdata"/><Relationship Id="rId23" Type="http://schemas.openxmlformats.org/officeDocument/2006/relationships/slide" Target="slides/slide16.xml"/><Relationship Id="rId45" Type="http://schemas.openxmlformats.org/officeDocument/2006/relationships/font" Target="fonts/Tahoma-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customschemas.google.com/relationships/presentationmetadata" Target="meta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03" name="Google Shape;70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19" name="Google Shape;71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35" name="Google Shape;73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53" name="Google Shape;75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68" name="Google Shape;76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97" name="Google Shape;7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39" name="Google Shape;83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80" name="Google Shape;88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88" name="Google Shape;88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23" name="Google Shape;92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38" name="Google Shape;9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65" name="Google Shape;96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00" name="Google Shape;100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53" name="Google Shape;105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76" name="Google Shape;107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84" name="Google Shape;108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5" name="Google Shape;109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8" name="Google Shape;110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0" name="Google Shape;113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2" name="Google Shape;115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5" name="Google Shape;118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8" name="Google Shape;120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237" name="Google Shape;123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4" name="Google Shape;124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245" name="Google Shape;124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9"/>
          <p:cNvSpPr txBox="1"/>
          <p:nvPr>
            <p:ph idx="11" type="ftr"/>
          </p:nvPr>
        </p:nvSpPr>
        <p:spPr>
          <a:xfrm>
            <a:off x="4038600" y="653891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1"/>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2"/>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94" name="Google Shape;94;p42"/>
          <p:cNvSpPr txBox="1"/>
          <p:nvPr>
            <p:ph idx="11" type="ftr"/>
          </p:nvPr>
        </p:nvSpPr>
        <p:spPr>
          <a:xfrm>
            <a:off x="4038600" y="658248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sz="900"/>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95" name="Google Shape;9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4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4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00" name="Google Shape;100;p43"/>
          <p:cNvSpPr txBox="1"/>
          <p:nvPr>
            <p:ph idx="11" type="ftr"/>
          </p:nvPr>
        </p:nvSpPr>
        <p:spPr>
          <a:xfrm>
            <a:off x="4038600" y="6538912"/>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b="0" sz="900"/>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01" name="Google Shape;101;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5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5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06" name="Google Shape;106;p53"/>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07" name="Google Shape;107;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5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5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13" name="Google Shape;113;p54"/>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14" name="Google Shape;11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5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5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5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5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5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2" name="Google Shape;122;p55"/>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3" name="Google Shape;123;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7" name="Google Shape;127;p56"/>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28" name="Google Shape;128;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31" name="Google Shape;131;p57"/>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32" name="Google Shape;132;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5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5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38" name="Google Shape;138;p58"/>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39" name="Google Shape;139;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0"/>
          <p:cNvSpPr txBox="1"/>
          <p:nvPr>
            <p:ph idx="11" type="ftr"/>
          </p:nvPr>
        </p:nvSpPr>
        <p:spPr>
          <a:xfrm>
            <a:off x="4038600" y="6582486"/>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59"/>
          <p:cNvSpPr/>
          <p:nvPr>
            <p:ph idx="2" type="pic"/>
          </p:nvPr>
        </p:nvSpPr>
        <p:spPr>
          <a:xfrm>
            <a:off x="5183188" y="987425"/>
            <a:ext cx="6172200" cy="4873625"/>
          </a:xfrm>
          <a:prstGeom prst="rect">
            <a:avLst/>
          </a:prstGeom>
          <a:noFill/>
          <a:ln>
            <a:noFill/>
          </a:ln>
        </p:spPr>
      </p:sp>
      <p:sp>
        <p:nvSpPr>
          <p:cNvPr id="143" name="Google Shape;143;p5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45" name="Google Shape;145;p59"/>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46" name="Google Shape;146;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6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51" name="Google Shape;151;p60"/>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52" name="Google Shape;152;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6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6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57" name="Google Shape;157;p61"/>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158" name="Google Shape;158;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5" name="Shape 165"/>
        <p:cNvGrpSpPr/>
        <p:nvPr/>
      </p:nvGrpSpPr>
      <p:grpSpPr>
        <a:xfrm>
          <a:off x="0" y="0"/>
          <a:ext cx="0" cy="0"/>
          <a:chOff x="0" y="0"/>
          <a:chExt cx="0" cy="0"/>
        </a:xfrm>
      </p:grpSpPr>
      <p:sp>
        <p:nvSpPr>
          <p:cNvPr id="166" name="Google Shape;166;p6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6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8" name="Google Shape;168;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1" name="Shape 171"/>
        <p:cNvGrpSpPr/>
        <p:nvPr/>
      </p:nvGrpSpPr>
      <p:grpSpPr>
        <a:xfrm>
          <a:off x="0" y="0"/>
          <a:ext cx="0" cy="0"/>
          <a:chOff x="0" y="0"/>
          <a:chExt cx="0" cy="0"/>
        </a:xfrm>
      </p:grpSpPr>
      <p:sp>
        <p:nvSpPr>
          <p:cNvPr id="172" name="Google Shape;172;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6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6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6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0" name="Google Shape;180;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 name="Shape 183"/>
        <p:cNvGrpSpPr/>
        <p:nvPr/>
      </p:nvGrpSpPr>
      <p:grpSpPr>
        <a:xfrm>
          <a:off x="0" y="0"/>
          <a:ext cx="0" cy="0"/>
          <a:chOff x="0" y="0"/>
          <a:chExt cx="0" cy="0"/>
        </a:xfrm>
      </p:grpSpPr>
      <p:sp>
        <p:nvSpPr>
          <p:cNvPr id="184" name="Google Shape;184;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6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6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p6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6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3" name="Google Shape;193;p6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6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5" name="Google Shape;195;p6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4" name="Shape 204"/>
        <p:cNvGrpSpPr/>
        <p:nvPr/>
      </p:nvGrpSpPr>
      <p:grpSpPr>
        <a:xfrm>
          <a:off x="0" y="0"/>
          <a:ext cx="0" cy="0"/>
          <a:chOff x="0" y="0"/>
          <a:chExt cx="0" cy="0"/>
        </a:xfrm>
      </p:grpSpPr>
      <p:sp>
        <p:nvSpPr>
          <p:cNvPr id="205" name="Google Shape;205;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4"/>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8" name="Shape 208"/>
        <p:cNvGrpSpPr/>
        <p:nvPr/>
      </p:nvGrpSpPr>
      <p:grpSpPr>
        <a:xfrm>
          <a:off x="0" y="0"/>
          <a:ext cx="0" cy="0"/>
          <a:chOff x="0" y="0"/>
          <a:chExt cx="0" cy="0"/>
        </a:xfrm>
      </p:grpSpPr>
      <p:sp>
        <p:nvSpPr>
          <p:cNvPr id="209" name="Google Shape;209;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7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1" name="Google Shape;211;p7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5" name="Shape 215"/>
        <p:cNvGrpSpPr/>
        <p:nvPr/>
      </p:nvGrpSpPr>
      <p:grpSpPr>
        <a:xfrm>
          <a:off x="0" y="0"/>
          <a:ext cx="0" cy="0"/>
          <a:chOff x="0" y="0"/>
          <a:chExt cx="0" cy="0"/>
        </a:xfrm>
      </p:grpSpPr>
      <p:sp>
        <p:nvSpPr>
          <p:cNvPr id="216" name="Google Shape;216;p7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71"/>
          <p:cNvSpPr/>
          <p:nvPr>
            <p:ph idx="2" type="pic"/>
          </p:nvPr>
        </p:nvSpPr>
        <p:spPr>
          <a:xfrm>
            <a:off x="5183188" y="987425"/>
            <a:ext cx="6172200" cy="4873625"/>
          </a:xfrm>
          <a:prstGeom prst="rect">
            <a:avLst/>
          </a:prstGeom>
          <a:noFill/>
          <a:ln>
            <a:noFill/>
          </a:ln>
        </p:spPr>
      </p:sp>
      <p:sp>
        <p:nvSpPr>
          <p:cNvPr id="218" name="Google Shape;218;p7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9" name="Google Shape;219;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2" name="Shape 222"/>
        <p:cNvGrpSpPr/>
        <p:nvPr/>
      </p:nvGrpSpPr>
      <p:grpSpPr>
        <a:xfrm>
          <a:off x="0" y="0"/>
          <a:ext cx="0" cy="0"/>
          <a:chOff x="0" y="0"/>
          <a:chExt cx="0" cy="0"/>
        </a:xfrm>
      </p:grpSpPr>
      <p:sp>
        <p:nvSpPr>
          <p:cNvPr id="223" name="Google Shape;223;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7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8" name="Shape 228"/>
        <p:cNvGrpSpPr/>
        <p:nvPr/>
      </p:nvGrpSpPr>
      <p:grpSpPr>
        <a:xfrm>
          <a:off x="0" y="0"/>
          <a:ext cx="0" cy="0"/>
          <a:chOff x="0" y="0"/>
          <a:chExt cx="0" cy="0"/>
        </a:xfrm>
      </p:grpSpPr>
      <p:sp>
        <p:nvSpPr>
          <p:cNvPr id="229" name="Google Shape;229;p7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7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5"/>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6"/>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7"/>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8"/>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9"/>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0"/>
          <p:cNvSpPr/>
          <p:nvPr>
            <p:ph idx="2" type="pic"/>
          </p:nvPr>
        </p:nvSpPr>
        <p:spPr>
          <a:xfrm>
            <a:off x="5183188" y="987425"/>
            <a:ext cx="6172200" cy="4873625"/>
          </a:xfrm>
          <a:prstGeom prst="rect">
            <a:avLst/>
          </a:prstGeom>
          <a:noFill/>
          <a:ln>
            <a:noFill/>
          </a:ln>
        </p:spPr>
      </p:sp>
      <p:sp>
        <p:nvSpPr>
          <p:cNvPr id="68" name="Google Shape;68;p5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0"/>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3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8"/>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4" name="Shape 84"/>
        <p:cNvGrpSpPr/>
        <p:nvPr/>
      </p:nvGrpSpPr>
      <p:grpSpPr>
        <a:xfrm>
          <a:off x="0" y="0"/>
          <a:ext cx="0" cy="0"/>
          <a:chOff x="0" y="0"/>
          <a:chExt cx="0" cy="0"/>
        </a:xfrm>
      </p:grpSpPr>
      <p:sp>
        <p:nvSpPr>
          <p:cNvPr id="85" name="Google Shape;85;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8" name="Google Shape;88;p41"/>
          <p:cNvSpPr txBox="1"/>
          <p:nvPr>
            <p:ph idx="11" type="ftr"/>
          </p:nvPr>
        </p:nvSpPr>
        <p:spPr>
          <a:xfrm>
            <a:off x="4038600" y="657312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Calibri"/>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9" name="Google Shape;8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1" name="Google Shape;161;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4" name="Google Shape;164;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74.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jp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jpg"/><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3.jp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1.png"/><Relationship Id="rId5" Type="http://schemas.openxmlformats.org/officeDocument/2006/relationships/image" Target="../media/image3.jpg"/><Relationship Id="rId6"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3.jpg"/><Relationship Id="rId6"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7.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3.jpg"/><Relationship Id="rId5" Type="http://schemas.openxmlformats.org/officeDocument/2006/relationships/image" Target="../media/image23.png"/><Relationship Id="rId6"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3.jp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73.png"/><Relationship Id="rId4" Type="http://schemas.openxmlformats.org/officeDocument/2006/relationships/image" Target="../media/image32.png"/><Relationship Id="rId5" Type="http://schemas.openxmlformats.org/officeDocument/2006/relationships/image" Target="../media/image31.jpg"/><Relationship Id="rId6" Type="http://schemas.openxmlformats.org/officeDocument/2006/relationships/image" Target="../media/image19.png"/><Relationship Id="rId7" Type="http://schemas.openxmlformats.org/officeDocument/2006/relationships/image" Target="../media/image35.png"/><Relationship Id="rId8"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21.png"/><Relationship Id="rId6" Type="http://schemas.openxmlformats.org/officeDocument/2006/relationships/image" Target="../media/image3.jpg"/></Relationships>
</file>

<file path=ppt/slides/_rels/slide25.xml.rels><?xml version="1.0" encoding="UTF-8" standalone="yes"?><Relationships xmlns="http://schemas.openxmlformats.org/package/2006/relationships"><Relationship Id="rId11" Type="http://schemas.openxmlformats.org/officeDocument/2006/relationships/image" Target="../media/image3.jpg"/><Relationship Id="rId10"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36.png"/><Relationship Id="rId7" Type="http://schemas.openxmlformats.org/officeDocument/2006/relationships/image" Target="../media/image40.png"/><Relationship Id="rId8"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3.jpg"/><Relationship Id="rId5" Type="http://schemas.openxmlformats.org/officeDocument/2006/relationships/image" Target="../media/image23.png"/><Relationship Id="rId6"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3.jpg"/><Relationship Id="rId6"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5.png"/><Relationship Id="rId5" Type="http://schemas.openxmlformats.org/officeDocument/2006/relationships/image" Target="../media/image53.png"/><Relationship Id="rId6"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png"/><Relationship Id="rId4" Type="http://schemas.openxmlformats.org/officeDocument/2006/relationships/image" Target="../media/image16.png"/><Relationship Id="rId5" Type="http://schemas.openxmlformats.org/officeDocument/2006/relationships/image" Target="../media/image43.png"/><Relationship Id="rId6" Type="http://schemas.openxmlformats.org/officeDocument/2006/relationships/image" Target="../media/image48.png"/><Relationship Id="rId7"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 Id="rId4" Type="http://schemas.openxmlformats.org/officeDocument/2006/relationships/image" Target="../media/image5.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jpg"/><Relationship Id="rId5" Type="http://schemas.openxmlformats.org/officeDocument/2006/relationships/image" Target="../media/image61.png"/><Relationship Id="rId6" Type="http://schemas.openxmlformats.org/officeDocument/2006/relationships/image" Target="../media/image43.png"/><Relationship Id="rId7" Type="http://schemas.openxmlformats.org/officeDocument/2006/relationships/image" Target="../media/image59.png"/><Relationship Id="rId8"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7.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7.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3.jp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3.jp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jp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 name="Shape 237"/>
        <p:cNvGrpSpPr/>
        <p:nvPr/>
      </p:nvGrpSpPr>
      <p:grpSpPr>
        <a:xfrm>
          <a:off x="0" y="0"/>
          <a:ext cx="0" cy="0"/>
          <a:chOff x="0" y="0"/>
          <a:chExt cx="0" cy="0"/>
        </a:xfrm>
      </p:grpSpPr>
      <p:sp>
        <p:nvSpPr>
          <p:cNvPr id="238" name="Google Shape;238;p1"/>
          <p:cNvSpPr txBox="1"/>
          <p:nvPr>
            <p:ph type="ctrTitle"/>
          </p:nvPr>
        </p:nvSpPr>
        <p:spPr>
          <a:xfrm>
            <a:off x="1524000" y="1246728"/>
            <a:ext cx="9144000" cy="84408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00FF"/>
              </a:buClr>
              <a:buSzPts val="4400"/>
              <a:buFont typeface="Tahoma"/>
              <a:buNone/>
            </a:pPr>
            <a:r>
              <a:rPr b="1" lang="en-US" sz="4400">
                <a:solidFill>
                  <a:srgbClr val="0000FF"/>
                </a:solidFill>
                <a:latin typeface="Tahoma"/>
                <a:ea typeface="Tahoma"/>
                <a:cs typeface="Tahoma"/>
                <a:sym typeface="Tahoma"/>
              </a:rPr>
              <a:t>E-Blox  Student/Teacher Guide</a:t>
            </a:r>
            <a:endParaRPr/>
          </a:p>
        </p:txBody>
      </p:sp>
      <p:sp>
        <p:nvSpPr>
          <p:cNvPr id="239" name="Google Shape;239;p1"/>
          <p:cNvSpPr txBox="1"/>
          <p:nvPr>
            <p:ph idx="1" type="subTitle"/>
          </p:nvPr>
        </p:nvSpPr>
        <p:spPr>
          <a:xfrm>
            <a:off x="1524000" y="2190868"/>
            <a:ext cx="9144000" cy="112409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1"/>
              </a:buClr>
              <a:buSzPct val="100000"/>
              <a:buNone/>
            </a:pPr>
            <a:r>
              <a:rPr b="1" lang="en-US">
                <a:latin typeface="Tahoma"/>
                <a:ea typeface="Tahoma"/>
                <a:cs typeface="Tahoma"/>
                <a:sym typeface="Tahoma"/>
              </a:rPr>
              <a:t>for </a:t>
            </a:r>
            <a:endParaRPr/>
          </a:p>
          <a:p>
            <a:pPr indent="0" lvl="0" marL="0" rtl="0" algn="ctr">
              <a:lnSpc>
                <a:spcPct val="90000"/>
              </a:lnSpc>
              <a:spcBef>
                <a:spcPts val="1000"/>
              </a:spcBef>
              <a:spcAft>
                <a:spcPts val="0"/>
              </a:spcAft>
              <a:buClr>
                <a:srgbClr val="5C0F8C"/>
              </a:buClr>
              <a:buSzPct val="100000"/>
              <a:buNone/>
            </a:pPr>
            <a:r>
              <a:rPr b="1" lang="en-US">
                <a:solidFill>
                  <a:srgbClr val="5C0F8C"/>
                </a:solidFill>
                <a:latin typeface="Tahoma"/>
                <a:ea typeface="Tahoma"/>
                <a:cs typeface="Tahoma"/>
                <a:sym typeface="Tahoma"/>
              </a:rPr>
              <a:t>Circuit Blox Lights ‘N Motion</a:t>
            </a:r>
            <a:endParaRPr/>
          </a:p>
          <a:p>
            <a:pPr indent="0" lvl="0" marL="0" rtl="0" algn="ctr">
              <a:lnSpc>
                <a:spcPct val="90000"/>
              </a:lnSpc>
              <a:spcBef>
                <a:spcPts val="1000"/>
              </a:spcBef>
              <a:spcAft>
                <a:spcPts val="0"/>
              </a:spcAft>
              <a:buClr>
                <a:srgbClr val="5C0F8C"/>
              </a:buClr>
              <a:buSzPct val="100000"/>
              <a:buNone/>
            </a:pPr>
            <a:r>
              <a:rPr b="1" lang="en-US" sz="1900">
                <a:solidFill>
                  <a:srgbClr val="5C0F8C"/>
                </a:solidFill>
                <a:latin typeface="Tahoma"/>
                <a:ea typeface="Tahoma"/>
                <a:cs typeface="Tahoma"/>
                <a:sym typeface="Tahoma"/>
              </a:rPr>
              <a:t>K-2</a:t>
            </a:r>
            <a:r>
              <a:rPr b="1" baseline="30000" lang="en-US" sz="1900">
                <a:solidFill>
                  <a:srgbClr val="5C0F8C"/>
                </a:solidFill>
                <a:latin typeface="Tahoma"/>
                <a:ea typeface="Tahoma"/>
                <a:cs typeface="Tahoma"/>
                <a:sym typeface="Tahoma"/>
              </a:rPr>
              <a:t>nd</a:t>
            </a:r>
            <a:r>
              <a:rPr b="1" lang="en-US" sz="1900">
                <a:solidFill>
                  <a:srgbClr val="5C0F8C"/>
                </a:solidFill>
                <a:latin typeface="Tahoma"/>
                <a:ea typeface="Tahoma"/>
                <a:cs typeface="Tahoma"/>
                <a:sym typeface="Tahoma"/>
              </a:rPr>
              <a:t> Grade:  STEM Foundations</a:t>
            </a:r>
            <a:endParaRPr/>
          </a:p>
        </p:txBody>
      </p:sp>
      <p:pic>
        <p:nvPicPr>
          <p:cNvPr id="240" name="Google Shape;240;p1"/>
          <p:cNvPicPr preferRelativeResize="0"/>
          <p:nvPr/>
        </p:nvPicPr>
        <p:blipFill rotWithShape="1">
          <a:blip r:embed="rId4">
            <a:alphaModFix/>
          </a:blip>
          <a:srcRect b="0" l="0" r="0" t="0"/>
          <a:stretch/>
        </p:blipFill>
        <p:spPr>
          <a:xfrm>
            <a:off x="9654210" y="4265953"/>
            <a:ext cx="1048382" cy="1504513"/>
          </a:xfrm>
          <a:prstGeom prst="rect">
            <a:avLst/>
          </a:prstGeom>
          <a:noFill/>
          <a:ln>
            <a:noFill/>
          </a:ln>
        </p:spPr>
      </p:pic>
      <p:grpSp>
        <p:nvGrpSpPr>
          <p:cNvPr id="241" name="Google Shape;241;p1"/>
          <p:cNvGrpSpPr/>
          <p:nvPr/>
        </p:nvGrpSpPr>
        <p:grpSpPr>
          <a:xfrm>
            <a:off x="9241001" y="3275948"/>
            <a:ext cx="1623076" cy="882059"/>
            <a:chOff x="9241001" y="3275948"/>
            <a:chExt cx="1623076" cy="882059"/>
          </a:xfrm>
        </p:grpSpPr>
        <p:sp>
          <p:nvSpPr>
            <p:cNvPr id="242" name="Google Shape;242;p1"/>
            <p:cNvSpPr/>
            <p:nvPr/>
          </p:nvSpPr>
          <p:spPr>
            <a:xfrm>
              <a:off x="9241001" y="3275948"/>
              <a:ext cx="1591292" cy="882059"/>
            </a:xfrm>
            <a:prstGeom prst="wedgeRoundRectCallout">
              <a:avLst>
                <a:gd fmla="val -1205" name="adj1"/>
                <a:gd fmla="val 81321" name="adj2"/>
                <a:gd fmla="val 16667" name="adj3"/>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3" name="Google Shape;243;p1"/>
            <p:cNvSpPr txBox="1"/>
            <p:nvPr/>
          </p:nvSpPr>
          <p:spPr>
            <a:xfrm>
              <a:off x="9272785" y="3275948"/>
              <a:ext cx="159129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u="none" cap="none" strike="noStrike">
                  <a:solidFill>
                    <a:srgbClr val="0000FF"/>
                  </a:solidFill>
                  <a:latin typeface="Calibri"/>
                  <a:ea typeface="Calibri"/>
                  <a:cs typeface="Calibri"/>
                  <a:sym typeface="Calibri"/>
                </a:rPr>
                <a:t>Seymour Says:      </a:t>
              </a:r>
              <a:r>
                <a:rPr b="1" i="0" lang="en-US" sz="1600" u="none" cap="none" strike="noStrike">
                  <a:solidFill>
                    <a:schemeClr val="dk1"/>
                  </a:solidFill>
                  <a:latin typeface="Calibri"/>
                  <a:ea typeface="Calibri"/>
                  <a:cs typeface="Calibri"/>
                  <a:sym typeface="Calibri"/>
                </a:rPr>
                <a:t>E-Blox are </a:t>
              </a:r>
              <a:r>
                <a:rPr b="1" i="1" lang="en-US" sz="1600" u="none" cap="none" strike="noStrike">
                  <a:solidFill>
                    <a:schemeClr val="dk1"/>
                  </a:solidFill>
                  <a:latin typeface="Calibri"/>
                  <a:ea typeface="Calibri"/>
                  <a:cs typeface="Calibri"/>
                  <a:sym typeface="Calibri"/>
                </a:rPr>
                <a:t>STEMsational</a:t>
              </a:r>
              <a:r>
                <a:rPr b="1" i="0" lang="en-US" sz="1600" u="none" cap="none" strike="noStrike">
                  <a:solidFill>
                    <a:schemeClr val="dk1"/>
                  </a:solidFill>
                  <a:latin typeface="Calibri"/>
                  <a:ea typeface="Calibri"/>
                  <a:cs typeface="Calibri"/>
                  <a:sym typeface="Calibri"/>
                </a:rPr>
                <a:t>!!!</a:t>
              </a:r>
              <a:endParaRPr/>
            </a:p>
          </p:txBody>
        </p:sp>
      </p:grpSp>
      <p:sp>
        <p:nvSpPr>
          <p:cNvPr id="244" name="Google Shape;244;p1"/>
          <p:cNvSpPr txBox="1"/>
          <p:nvPr/>
        </p:nvSpPr>
        <p:spPr>
          <a:xfrm>
            <a:off x="8617493" y="6274621"/>
            <a:ext cx="327622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Copyright © 2023 E-Blox®, Inc. All rights reserved.</a:t>
            </a:r>
            <a:endParaRPr/>
          </a:p>
          <a:p>
            <a:pPr indent="0" lvl="0" marL="0" marR="0" rtl="0" algn="l">
              <a:spcBef>
                <a:spcPts val="0"/>
              </a:spcBef>
              <a:spcAft>
                <a:spcPts val="0"/>
              </a:spcAft>
              <a:buNone/>
            </a:pPr>
            <a:r>
              <a:t/>
            </a:r>
            <a:endParaRPr b="1" sz="1000">
              <a:solidFill>
                <a:schemeClr val="dk1"/>
              </a:solidFill>
              <a:latin typeface="Calibri"/>
              <a:ea typeface="Calibri"/>
              <a:cs typeface="Calibri"/>
              <a:sym typeface="Calibri"/>
            </a:endParaRPr>
          </a:p>
        </p:txBody>
      </p:sp>
      <p:sp>
        <p:nvSpPr>
          <p:cNvPr id="245" name="Google Shape;245;p1"/>
          <p:cNvSpPr txBox="1"/>
          <p:nvPr/>
        </p:nvSpPr>
        <p:spPr>
          <a:xfrm>
            <a:off x="3487718" y="1422212"/>
            <a:ext cx="32095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0033A1"/>
                </a:solidFill>
                <a:latin typeface="Tahoma"/>
                <a:ea typeface="Tahoma"/>
                <a:cs typeface="Tahoma"/>
                <a:sym typeface="Tahoma"/>
              </a:rPr>
              <a:t>®</a:t>
            </a:r>
            <a:endParaRPr sz="1200">
              <a:solidFill>
                <a:srgbClr val="0033A1"/>
              </a:solidFill>
              <a:latin typeface="Calibri"/>
              <a:ea typeface="Calibri"/>
              <a:cs typeface="Calibri"/>
              <a:sym typeface="Calibri"/>
            </a:endParaRPr>
          </a:p>
        </p:txBody>
      </p:sp>
      <p:grpSp>
        <p:nvGrpSpPr>
          <p:cNvPr id="246" name="Google Shape;246;p1"/>
          <p:cNvGrpSpPr/>
          <p:nvPr/>
        </p:nvGrpSpPr>
        <p:grpSpPr>
          <a:xfrm>
            <a:off x="828675" y="459010"/>
            <a:ext cx="10496550" cy="523220"/>
            <a:chOff x="828675" y="459010"/>
            <a:chExt cx="10496550" cy="523220"/>
          </a:xfrm>
        </p:grpSpPr>
        <p:sp>
          <p:nvSpPr>
            <p:cNvPr id="247" name="Google Shape;247;p1"/>
            <p:cNvSpPr txBox="1"/>
            <p:nvPr/>
          </p:nvSpPr>
          <p:spPr>
            <a:xfrm>
              <a:off x="828675" y="459010"/>
              <a:ext cx="10496550" cy="523220"/>
            </a:xfrm>
            <a:prstGeom prst="rect">
              <a:avLst/>
            </a:prstGeom>
            <a:solidFill>
              <a:srgbClr val="5C0F8C"/>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a:solidFill>
                    <a:schemeClr val="lt1"/>
                  </a:solidFill>
                  <a:latin typeface="Calibri"/>
                  <a:ea typeface="Calibri"/>
                  <a:cs typeface="Calibri"/>
                  <a:sym typeface="Calibri"/>
                </a:rPr>
                <a:t>BUILD IT		POWER IT		LEARN IT</a:t>
              </a:r>
              <a:endParaRPr/>
            </a:p>
          </p:txBody>
        </p:sp>
        <p:pic>
          <p:nvPicPr>
            <p:cNvPr id="248" name="Google Shape;248;p1"/>
            <p:cNvPicPr preferRelativeResize="0"/>
            <p:nvPr/>
          </p:nvPicPr>
          <p:blipFill rotWithShape="1">
            <a:blip r:embed="rId5">
              <a:alphaModFix/>
            </a:blip>
            <a:srcRect b="0" l="0" r="0" t="0"/>
            <a:stretch/>
          </p:blipFill>
          <p:spPr>
            <a:xfrm>
              <a:off x="4628380" y="560610"/>
              <a:ext cx="569768" cy="320020"/>
            </a:xfrm>
            <a:prstGeom prst="rect">
              <a:avLst/>
            </a:prstGeom>
            <a:noFill/>
            <a:ln>
              <a:noFill/>
            </a:ln>
          </p:spPr>
        </p:pic>
        <p:pic>
          <p:nvPicPr>
            <p:cNvPr id="249" name="Google Shape;249;p1"/>
            <p:cNvPicPr preferRelativeResize="0"/>
            <p:nvPr/>
          </p:nvPicPr>
          <p:blipFill rotWithShape="1">
            <a:blip r:embed="rId6">
              <a:alphaModFix/>
            </a:blip>
            <a:srcRect b="0" l="0" r="0" t="0"/>
            <a:stretch/>
          </p:blipFill>
          <p:spPr>
            <a:xfrm>
              <a:off x="6807570" y="570654"/>
              <a:ext cx="566977" cy="317019"/>
            </a:xfrm>
            <a:prstGeom prst="rect">
              <a:avLst/>
            </a:prstGeom>
            <a:noFill/>
            <a:ln>
              <a:noFill/>
            </a:ln>
          </p:spPr>
        </p:pic>
      </p:grpSp>
      <p:pic>
        <p:nvPicPr>
          <p:cNvPr id="250" name="Google Shape;250;p1"/>
          <p:cNvPicPr preferRelativeResize="0"/>
          <p:nvPr/>
        </p:nvPicPr>
        <p:blipFill rotWithShape="1">
          <a:blip r:embed="rId7">
            <a:alphaModFix/>
          </a:blip>
          <a:srcRect b="0" l="0" r="0" t="0"/>
          <a:stretch/>
        </p:blipFill>
        <p:spPr>
          <a:xfrm>
            <a:off x="10693310" y="1246728"/>
            <a:ext cx="992883" cy="992883"/>
          </a:xfrm>
          <a:prstGeom prst="rect">
            <a:avLst/>
          </a:prstGeom>
          <a:noFill/>
          <a:ln>
            <a:noFill/>
          </a:ln>
        </p:spPr>
      </p:pic>
      <p:pic>
        <p:nvPicPr>
          <p:cNvPr id="251" name="Google Shape;251;p1"/>
          <p:cNvPicPr preferRelativeResize="0"/>
          <p:nvPr/>
        </p:nvPicPr>
        <p:blipFill rotWithShape="1">
          <a:blip r:embed="rId7">
            <a:alphaModFix/>
          </a:blip>
          <a:srcRect b="0" l="0" r="0" t="0"/>
          <a:stretch/>
        </p:blipFill>
        <p:spPr>
          <a:xfrm>
            <a:off x="540014" y="1246728"/>
            <a:ext cx="992883" cy="992883"/>
          </a:xfrm>
          <a:prstGeom prst="rect">
            <a:avLst/>
          </a:prstGeom>
          <a:noFill/>
          <a:ln>
            <a:noFill/>
          </a:ln>
        </p:spPr>
      </p:pic>
      <p:pic>
        <p:nvPicPr>
          <p:cNvPr descr="Chart&#10;&#10;Description automatically generated with medium confidence" id="252" name="Google Shape;252;p1"/>
          <p:cNvPicPr preferRelativeResize="0"/>
          <p:nvPr/>
        </p:nvPicPr>
        <p:blipFill rotWithShape="1">
          <a:blip r:embed="rId8">
            <a:alphaModFix/>
          </a:blip>
          <a:srcRect b="0" l="0" r="0" t="0"/>
          <a:stretch/>
        </p:blipFill>
        <p:spPr>
          <a:xfrm>
            <a:off x="460478" y="2739944"/>
            <a:ext cx="3432383" cy="3432383"/>
          </a:xfrm>
          <a:prstGeom prst="rect">
            <a:avLst/>
          </a:prstGeom>
          <a:noFill/>
          <a:ln>
            <a:noFill/>
          </a:ln>
        </p:spPr>
      </p:pic>
      <p:pic>
        <p:nvPicPr>
          <p:cNvPr id="253" name="Google Shape;253;p1"/>
          <p:cNvPicPr preferRelativeResize="0"/>
          <p:nvPr/>
        </p:nvPicPr>
        <p:blipFill rotWithShape="1">
          <a:blip r:embed="rId9">
            <a:alphaModFix/>
          </a:blip>
          <a:srcRect b="0" l="0" r="0" t="0"/>
          <a:stretch/>
        </p:blipFill>
        <p:spPr>
          <a:xfrm>
            <a:off x="4057154" y="2973707"/>
            <a:ext cx="3960443" cy="343238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25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250"/>
                                        <p:tgtEl>
                                          <p:spTgt spid="245"/>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239">
                                            <p:txEl>
                                              <p:pRg end="0" st="0"/>
                                            </p:txEl>
                                          </p:spTgt>
                                        </p:tgtEl>
                                        <p:attrNameLst>
                                          <p:attrName>style.visibility</p:attrName>
                                        </p:attrNameLst>
                                      </p:cBhvr>
                                      <p:to>
                                        <p:strVal val="visible"/>
                                      </p:to>
                                    </p:set>
                                    <p:animEffect filter="fade" transition="in">
                                      <p:cBhvr>
                                        <p:cTn dur="1000"/>
                                        <p:tgtEl>
                                          <p:spTgt spid="239">
                                            <p:txEl>
                                              <p:pRg end="0" st="0"/>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39">
                                            <p:txEl>
                                              <p:pRg end="1" st="1"/>
                                            </p:txEl>
                                          </p:spTgt>
                                        </p:tgtEl>
                                        <p:attrNameLst>
                                          <p:attrName>style.visibility</p:attrName>
                                        </p:attrNameLst>
                                      </p:cBhvr>
                                      <p:to>
                                        <p:strVal val="visible"/>
                                      </p:to>
                                    </p:set>
                                    <p:animEffect filter="fade" transition="in">
                                      <p:cBhvr>
                                        <p:cTn dur="1000"/>
                                        <p:tgtEl>
                                          <p:spTgt spid="239">
                                            <p:txEl>
                                              <p:pRg end="1" st="1"/>
                                            </p:txEl>
                                          </p:spTgt>
                                        </p:tgtEl>
                                      </p:cBhvr>
                                    </p:animEffect>
                                  </p:childTnLst>
                                </p:cTn>
                              </p:par>
                            </p:childTnLst>
                          </p:cTn>
                        </p:par>
                        <p:par>
                          <p:cTn fill="hold">
                            <p:stCondLst>
                              <p:cond delay="3250"/>
                            </p:stCondLst>
                            <p:childTnLst>
                              <p:par>
                                <p:cTn fill="hold" nodeType="afterEffect" presetClass="entr" presetID="10" presetSubtype="0">
                                  <p:stCondLst>
                                    <p:cond delay="0"/>
                                  </p:stCondLst>
                                  <p:childTnLst>
                                    <p:set>
                                      <p:cBhvr>
                                        <p:cTn dur="1" fill="hold">
                                          <p:stCondLst>
                                            <p:cond delay="0"/>
                                          </p:stCondLst>
                                        </p:cTn>
                                        <p:tgtEl>
                                          <p:spTgt spid="239">
                                            <p:txEl>
                                              <p:pRg end="2" st="2"/>
                                            </p:txEl>
                                          </p:spTgt>
                                        </p:tgtEl>
                                        <p:attrNameLst>
                                          <p:attrName>style.visibility</p:attrName>
                                        </p:attrNameLst>
                                      </p:cBhvr>
                                      <p:to>
                                        <p:strVal val="visible"/>
                                      </p:to>
                                    </p:set>
                                    <p:animEffect filter="fade" transition="in">
                                      <p:cBhvr>
                                        <p:cTn dur="1000"/>
                                        <p:tgtEl>
                                          <p:spTgt spid="239">
                                            <p:txEl>
                                              <p:pRg end="2" st="2"/>
                                            </p:txEl>
                                          </p:spTgt>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par>
                          <p:cTn fill="hold">
                            <p:stCondLst>
                              <p:cond delay="4750"/>
                            </p:stCondLst>
                            <p:childTnLst>
                              <p:par>
                                <p:cTn fill="hold" nodeType="afterEffect" presetClass="entr" presetID="2" presetSubtype="4">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1000"/>
                                        <p:tgtEl>
                                          <p:spTgt spid="2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1000"/>
                                        <p:tgtEl>
                                          <p:spTgt spid="25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ppt_x</p:attrName>
                                        </p:attrNameLst>
                                      </p:cBhvr>
                                      <p:tavLst>
                                        <p:tav fmla="" tm="0">
                                          <p:val>
                                            <p:strVal val="#ppt_x+1"/>
                                          </p:val>
                                        </p:tav>
                                        <p:tav fmla="" tm="100000">
                                          <p:val>
                                            <p:strVal val="#ppt_x"/>
                                          </p:val>
                                        </p:tav>
                                      </p:tavLst>
                                    </p:anim>
                                  </p:childTnLst>
                                </p:cTn>
                              </p:par>
                            </p:childTnLst>
                          </p:cTn>
                        </p:par>
                        <p:par>
                          <p:cTn fill="hold">
                            <p:stCondLst>
                              <p:cond delay="5750"/>
                            </p:stCondLst>
                            <p:childTnLst>
                              <p:par>
                                <p:cTn fill="hold" nodeType="after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250"/>
                                        <p:tgtEl>
                                          <p:spTgt spid="241"/>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9" name="Shape 489"/>
        <p:cNvGrpSpPr/>
        <p:nvPr/>
      </p:nvGrpSpPr>
      <p:grpSpPr>
        <a:xfrm>
          <a:off x="0" y="0"/>
          <a:ext cx="0" cy="0"/>
          <a:chOff x="0" y="0"/>
          <a:chExt cx="0" cy="0"/>
        </a:xfrm>
      </p:grpSpPr>
      <p:sp>
        <p:nvSpPr>
          <p:cNvPr id="490" name="Google Shape;490;p10"/>
          <p:cNvSpPr txBox="1"/>
          <p:nvPr>
            <p:ph type="title"/>
          </p:nvPr>
        </p:nvSpPr>
        <p:spPr>
          <a:xfrm>
            <a:off x="342900" y="306267"/>
            <a:ext cx="10515600" cy="10717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  Bridge Stability</a:t>
            </a:r>
            <a:endParaRPr/>
          </a:p>
        </p:txBody>
      </p:sp>
      <p:pic>
        <p:nvPicPr>
          <p:cNvPr id="491" name="Google Shape;491;p10"/>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pic>
        <p:nvPicPr>
          <p:cNvPr id="492" name="Google Shape;492;p10"/>
          <p:cNvPicPr preferRelativeResize="0"/>
          <p:nvPr/>
        </p:nvPicPr>
        <p:blipFill rotWithShape="1">
          <a:blip r:embed="rId5">
            <a:alphaModFix/>
          </a:blip>
          <a:srcRect b="0" l="0" r="0" t="0"/>
          <a:stretch/>
        </p:blipFill>
        <p:spPr>
          <a:xfrm flipH="1">
            <a:off x="1753026" y="4856249"/>
            <a:ext cx="1022837" cy="1467854"/>
          </a:xfrm>
          <a:prstGeom prst="rect">
            <a:avLst/>
          </a:prstGeom>
          <a:noFill/>
          <a:ln>
            <a:noFill/>
          </a:ln>
        </p:spPr>
      </p:pic>
      <p:grpSp>
        <p:nvGrpSpPr>
          <p:cNvPr id="493" name="Google Shape;493;p10"/>
          <p:cNvGrpSpPr/>
          <p:nvPr/>
        </p:nvGrpSpPr>
        <p:grpSpPr>
          <a:xfrm>
            <a:off x="497969" y="3580553"/>
            <a:ext cx="3777989" cy="1126015"/>
            <a:chOff x="1905713" y="3590503"/>
            <a:chExt cx="3547629" cy="1736927"/>
          </a:xfrm>
        </p:grpSpPr>
        <p:sp>
          <p:nvSpPr>
            <p:cNvPr id="494" name="Google Shape;494;p10"/>
            <p:cNvSpPr/>
            <p:nvPr/>
          </p:nvSpPr>
          <p:spPr>
            <a:xfrm>
              <a:off x="1905713" y="3590503"/>
              <a:ext cx="3547629" cy="1736927"/>
            </a:xfrm>
            <a:prstGeom prst="wedgeRoundRectCallout">
              <a:avLst>
                <a:gd fmla="val 1170" name="adj1"/>
                <a:gd fmla="val 82578" name="adj2"/>
                <a:gd fmla="val 16667" name="adj3"/>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5" name="Google Shape;495;p10"/>
            <p:cNvSpPr txBox="1"/>
            <p:nvPr/>
          </p:nvSpPr>
          <p:spPr>
            <a:xfrm>
              <a:off x="1905713" y="3640025"/>
              <a:ext cx="3495328" cy="16861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600"/>
                <a:buFont typeface="Calibri"/>
                <a:buNone/>
              </a:pPr>
              <a:r>
                <a:rPr b="1" i="1" lang="en-US" sz="1600" u="none" cap="none" strike="noStrike">
                  <a:solidFill>
                    <a:srgbClr val="0000FF"/>
                  </a:solidFill>
                  <a:latin typeface="Calibri"/>
                  <a:ea typeface="Calibri"/>
                  <a:cs typeface="Calibri"/>
                  <a:sym typeface="Calibri"/>
                </a:rPr>
                <a:t>Seymour Says: </a:t>
              </a:r>
              <a:r>
                <a:rPr b="1" lang="en-US" sz="1600">
                  <a:solidFill>
                    <a:schemeClr val="dk1"/>
                  </a:solidFill>
                  <a:latin typeface="Calibri"/>
                  <a:ea typeface="Calibri"/>
                  <a:cs typeface="Calibri"/>
                  <a:sym typeface="Calibri"/>
                </a:rPr>
                <a:t>Reducing </a:t>
              </a:r>
              <a:r>
                <a:rPr b="1" lang="en-US" sz="1600">
                  <a:solidFill>
                    <a:srgbClr val="0000FF"/>
                  </a:solidFill>
                  <a:latin typeface="Calibri"/>
                  <a:ea typeface="Calibri"/>
                  <a:cs typeface="Calibri"/>
                  <a:sym typeface="Calibri"/>
                </a:rPr>
                <a:t>Span</a:t>
              </a:r>
              <a:r>
                <a:rPr b="1" lang="en-US" sz="1600">
                  <a:solidFill>
                    <a:schemeClr val="dk1"/>
                  </a:solidFill>
                  <a:latin typeface="Calibri"/>
                  <a:ea typeface="Calibri"/>
                  <a:cs typeface="Calibri"/>
                  <a:sym typeface="Calibri"/>
                </a:rPr>
                <a:t> between the Bridge Supports and adding </a:t>
              </a:r>
              <a:r>
                <a:rPr b="1" lang="en-US" sz="1600">
                  <a:solidFill>
                    <a:srgbClr val="0000FF"/>
                  </a:solidFill>
                  <a:latin typeface="Calibri"/>
                  <a:ea typeface="Calibri"/>
                  <a:cs typeface="Calibri"/>
                  <a:sym typeface="Calibri"/>
                </a:rPr>
                <a:t>Reinforcements</a:t>
              </a:r>
              <a:r>
                <a:rPr b="1" lang="en-US" sz="1600">
                  <a:solidFill>
                    <a:schemeClr val="dk1"/>
                  </a:solidFill>
                  <a:latin typeface="Calibri"/>
                  <a:ea typeface="Calibri"/>
                  <a:cs typeface="Calibri"/>
                  <a:sym typeface="Calibri"/>
                </a:rPr>
                <a:t> are ways to address the issues of compression and tension.</a:t>
              </a:r>
              <a:endParaRPr b="1" i="0" sz="1600" u="none" cap="none" strike="noStrike">
                <a:solidFill>
                  <a:srgbClr val="000000"/>
                </a:solidFill>
                <a:latin typeface="Calibri"/>
                <a:ea typeface="Calibri"/>
                <a:cs typeface="Calibri"/>
                <a:sym typeface="Calibri"/>
              </a:endParaRPr>
            </a:p>
          </p:txBody>
        </p:sp>
      </p:grpSp>
      <p:grpSp>
        <p:nvGrpSpPr>
          <p:cNvPr id="496" name="Google Shape;496;p10"/>
          <p:cNvGrpSpPr/>
          <p:nvPr/>
        </p:nvGrpSpPr>
        <p:grpSpPr>
          <a:xfrm>
            <a:off x="4444571" y="3404370"/>
            <a:ext cx="6649377" cy="2623416"/>
            <a:chOff x="3670847" y="3769803"/>
            <a:chExt cx="6649377" cy="2623416"/>
          </a:xfrm>
        </p:grpSpPr>
        <p:sp>
          <p:nvSpPr>
            <p:cNvPr id="497" name="Google Shape;497;p10"/>
            <p:cNvSpPr/>
            <p:nvPr/>
          </p:nvSpPr>
          <p:spPr>
            <a:xfrm>
              <a:off x="4252318" y="568710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10"/>
            <p:cNvSpPr/>
            <p:nvPr/>
          </p:nvSpPr>
          <p:spPr>
            <a:xfrm>
              <a:off x="4252317" y="541517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10"/>
            <p:cNvSpPr/>
            <p:nvPr/>
          </p:nvSpPr>
          <p:spPr>
            <a:xfrm>
              <a:off x="4252318" y="514154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0" name="Google Shape;500;p10"/>
            <p:cNvSpPr/>
            <p:nvPr/>
          </p:nvSpPr>
          <p:spPr>
            <a:xfrm>
              <a:off x="4252317" y="486961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1" name="Google Shape;501;p10"/>
            <p:cNvSpPr/>
            <p:nvPr/>
          </p:nvSpPr>
          <p:spPr>
            <a:xfrm>
              <a:off x="4255346" y="4595985"/>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10"/>
            <p:cNvSpPr/>
            <p:nvPr/>
          </p:nvSpPr>
          <p:spPr>
            <a:xfrm>
              <a:off x="8274858" y="567345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10"/>
            <p:cNvSpPr/>
            <p:nvPr/>
          </p:nvSpPr>
          <p:spPr>
            <a:xfrm>
              <a:off x="8274859" y="539983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10"/>
            <p:cNvSpPr/>
            <p:nvPr/>
          </p:nvSpPr>
          <p:spPr>
            <a:xfrm>
              <a:off x="8274858" y="512789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10"/>
            <p:cNvSpPr/>
            <p:nvPr/>
          </p:nvSpPr>
          <p:spPr>
            <a:xfrm>
              <a:off x="8285478" y="485511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10"/>
            <p:cNvSpPr/>
            <p:nvPr/>
          </p:nvSpPr>
          <p:spPr>
            <a:xfrm>
              <a:off x="8285478" y="459057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10"/>
            <p:cNvSpPr/>
            <p:nvPr/>
          </p:nvSpPr>
          <p:spPr>
            <a:xfrm>
              <a:off x="3670847" y="4327687"/>
              <a:ext cx="1473959" cy="696375"/>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10"/>
            <p:cNvSpPr/>
            <p:nvPr/>
          </p:nvSpPr>
          <p:spPr>
            <a:xfrm>
              <a:off x="4715352" y="432235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9" name="Google Shape;509;p10"/>
            <p:cNvSpPr/>
            <p:nvPr/>
          </p:nvSpPr>
          <p:spPr>
            <a:xfrm>
              <a:off x="5746809" y="432235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0" name="Google Shape;510;p10"/>
            <p:cNvSpPr/>
            <p:nvPr/>
          </p:nvSpPr>
          <p:spPr>
            <a:xfrm>
              <a:off x="6778266" y="432235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1" name="Google Shape;511;p10"/>
            <p:cNvSpPr/>
            <p:nvPr/>
          </p:nvSpPr>
          <p:spPr>
            <a:xfrm>
              <a:off x="7805823" y="431313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10"/>
            <p:cNvSpPr/>
            <p:nvPr/>
          </p:nvSpPr>
          <p:spPr>
            <a:xfrm>
              <a:off x="8846265" y="432002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10"/>
            <p:cNvSpPr/>
            <p:nvPr/>
          </p:nvSpPr>
          <p:spPr>
            <a:xfrm>
              <a:off x="4213801" y="4037285"/>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10"/>
            <p:cNvSpPr/>
            <p:nvPr/>
          </p:nvSpPr>
          <p:spPr>
            <a:xfrm>
              <a:off x="5247800" y="404872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10"/>
            <p:cNvSpPr/>
            <p:nvPr/>
          </p:nvSpPr>
          <p:spPr>
            <a:xfrm>
              <a:off x="6289005" y="404872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10"/>
            <p:cNvSpPr/>
            <p:nvPr/>
          </p:nvSpPr>
          <p:spPr>
            <a:xfrm>
              <a:off x="7343095" y="4048728"/>
              <a:ext cx="1473959" cy="696375"/>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10"/>
            <p:cNvSpPr/>
            <p:nvPr/>
          </p:nvSpPr>
          <p:spPr>
            <a:xfrm>
              <a:off x="8385869" y="4048365"/>
              <a:ext cx="1473959" cy="696376"/>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10"/>
            <p:cNvSpPr/>
            <p:nvPr/>
          </p:nvSpPr>
          <p:spPr>
            <a:xfrm>
              <a:off x="4754956" y="376980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10"/>
            <p:cNvSpPr/>
            <p:nvPr/>
          </p:nvSpPr>
          <p:spPr>
            <a:xfrm>
              <a:off x="5784116" y="377510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10"/>
            <p:cNvSpPr/>
            <p:nvPr/>
          </p:nvSpPr>
          <p:spPr>
            <a:xfrm>
              <a:off x="6817746" y="377090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10"/>
            <p:cNvSpPr/>
            <p:nvPr/>
          </p:nvSpPr>
          <p:spPr>
            <a:xfrm>
              <a:off x="7860554" y="377620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22" name="Google Shape;522;p10"/>
          <p:cNvGrpSpPr/>
          <p:nvPr/>
        </p:nvGrpSpPr>
        <p:grpSpPr>
          <a:xfrm>
            <a:off x="5489076" y="5023454"/>
            <a:ext cx="3856225" cy="1293259"/>
            <a:chOff x="4741308" y="5415174"/>
            <a:chExt cx="3856225" cy="1293259"/>
          </a:xfrm>
        </p:grpSpPr>
        <p:sp>
          <p:nvSpPr>
            <p:cNvPr id="523" name="Google Shape;523;p10"/>
            <p:cNvSpPr txBox="1"/>
            <p:nvPr/>
          </p:nvSpPr>
          <p:spPr>
            <a:xfrm>
              <a:off x="6680389" y="5415174"/>
              <a:ext cx="7589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FF"/>
                  </a:solidFill>
                  <a:latin typeface="Calibri"/>
                  <a:ea typeface="Calibri"/>
                  <a:cs typeface="Calibri"/>
                  <a:sym typeface="Calibri"/>
                </a:rPr>
                <a:t>Span</a:t>
              </a:r>
              <a:endParaRPr/>
            </a:p>
          </p:txBody>
        </p:sp>
        <p:sp>
          <p:nvSpPr>
            <p:cNvPr id="524" name="Google Shape;524;p10"/>
            <p:cNvSpPr txBox="1"/>
            <p:nvPr/>
          </p:nvSpPr>
          <p:spPr>
            <a:xfrm>
              <a:off x="5966726" y="6339101"/>
              <a:ext cx="18938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Bridge Supports</a:t>
              </a:r>
              <a:endParaRPr/>
            </a:p>
          </p:txBody>
        </p:sp>
        <p:cxnSp>
          <p:nvCxnSpPr>
            <p:cNvPr id="525" name="Google Shape;525;p10"/>
            <p:cNvCxnSpPr/>
            <p:nvPr/>
          </p:nvCxnSpPr>
          <p:spPr>
            <a:xfrm flipH="1" rot="10800000">
              <a:off x="7620673" y="5994131"/>
              <a:ext cx="976860" cy="490000"/>
            </a:xfrm>
            <a:prstGeom prst="straightConnector1">
              <a:avLst/>
            </a:prstGeom>
            <a:noFill/>
            <a:ln cap="flat" cmpd="sng" w="28575">
              <a:solidFill>
                <a:schemeClr val="dk1"/>
              </a:solidFill>
              <a:prstDash val="solid"/>
              <a:miter lim="800000"/>
              <a:headEnd len="sm" w="sm" type="none"/>
              <a:tailEnd len="med" w="med" type="triangle"/>
            </a:ln>
          </p:spPr>
        </p:cxnSp>
        <p:cxnSp>
          <p:nvCxnSpPr>
            <p:cNvPr id="526" name="Google Shape;526;p10"/>
            <p:cNvCxnSpPr/>
            <p:nvPr/>
          </p:nvCxnSpPr>
          <p:spPr>
            <a:xfrm rot="10800000">
              <a:off x="4741308" y="5994131"/>
              <a:ext cx="1214799" cy="486374"/>
            </a:xfrm>
            <a:prstGeom prst="straightConnector1">
              <a:avLst/>
            </a:prstGeom>
            <a:noFill/>
            <a:ln cap="flat" cmpd="sng" w="28575">
              <a:solidFill>
                <a:schemeClr val="dk1"/>
              </a:solidFill>
              <a:prstDash val="solid"/>
              <a:miter lim="800000"/>
              <a:headEnd len="sm" w="sm" type="none"/>
              <a:tailEnd len="med" w="med" type="triangle"/>
            </a:ln>
          </p:spPr>
        </p:cxnSp>
        <p:cxnSp>
          <p:nvCxnSpPr>
            <p:cNvPr id="527" name="Google Shape;527;p10"/>
            <p:cNvCxnSpPr/>
            <p:nvPr/>
          </p:nvCxnSpPr>
          <p:spPr>
            <a:xfrm flipH="1" rot="10800000">
              <a:off x="7291992" y="5607644"/>
              <a:ext cx="893095" cy="19085"/>
            </a:xfrm>
            <a:prstGeom prst="straightConnector1">
              <a:avLst/>
            </a:prstGeom>
            <a:noFill/>
            <a:ln cap="flat" cmpd="sng" w="28575">
              <a:solidFill>
                <a:schemeClr val="dk1"/>
              </a:solidFill>
              <a:prstDash val="solid"/>
              <a:miter lim="800000"/>
              <a:headEnd len="sm" w="sm" type="none"/>
              <a:tailEnd len="med" w="med" type="triangle"/>
            </a:ln>
          </p:spPr>
        </p:cxnSp>
        <p:cxnSp>
          <p:nvCxnSpPr>
            <p:cNvPr id="528" name="Google Shape;528;p10"/>
            <p:cNvCxnSpPr/>
            <p:nvPr/>
          </p:nvCxnSpPr>
          <p:spPr>
            <a:xfrm rot="10800000">
              <a:off x="5828664" y="5597883"/>
              <a:ext cx="893095" cy="19085"/>
            </a:xfrm>
            <a:prstGeom prst="straightConnector1">
              <a:avLst/>
            </a:prstGeom>
            <a:noFill/>
            <a:ln cap="flat" cmpd="sng" w="28575">
              <a:solidFill>
                <a:schemeClr val="dk1"/>
              </a:solidFill>
              <a:prstDash val="solid"/>
              <a:miter lim="800000"/>
              <a:headEnd len="sm" w="sm" type="none"/>
              <a:tailEnd len="med" w="med" type="triangle"/>
            </a:ln>
          </p:spPr>
        </p:cxnSp>
      </p:grpSp>
      <p:grpSp>
        <p:nvGrpSpPr>
          <p:cNvPr id="529" name="Google Shape;529;p10"/>
          <p:cNvGrpSpPr/>
          <p:nvPr/>
        </p:nvGrpSpPr>
        <p:grpSpPr>
          <a:xfrm>
            <a:off x="7317854" y="2356039"/>
            <a:ext cx="1316424" cy="1243150"/>
            <a:chOff x="6879982" y="3094923"/>
            <a:chExt cx="1316424" cy="1243150"/>
          </a:xfrm>
        </p:grpSpPr>
        <p:sp>
          <p:nvSpPr>
            <p:cNvPr id="530" name="Google Shape;530;p10"/>
            <p:cNvSpPr txBox="1"/>
            <p:nvPr/>
          </p:nvSpPr>
          <p:spPr>
            <a:xfrm>
              <a:off x="6879982" y="3094923"/>
              <a:ext cx="1316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Push Here</a:t>
              </a:r>
              <a:endParaRPr/>
            </a:p>
          </p:txBody>
        </p:sp>
        <p:sp>
          <p:nvSpPr>
            <p:cNvPr id="531" name="Google Shape;531;p10"/>
            <p:cNvSpPr/>
            <p:nvPr/>
          </p:nvSpPr>
          <p:spPr>
            <a:xfrm rot="5400000">
              <a:off x="6982975" y="3709264"/>
              <a:ext cx="873456" cy="384162"/>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32" name="Google Shape;532;p10"/>
          <p:cNvGrpSpPr/>
          <p:nvPr/>
        </p:nvGrpSpPr>
        <p:grpSpPr>
          <a:xfrm>
            <a:off x="5164305" y="3790814"/>
            <a:ext cx="4912445" cy="753683"/>
            <a:chOff x="4390581" y="4156247"/>
            <a:chExt cx="4912445" cy="753683"/>
          </a:xfrm>
        </p:grpSpPr>
        <p:sp>
          <p:nvSpPr>
            <p:cNvPr id="533" name="Google Shape;533;p10"/>
            <p:cNvSpPr/>
            <p:nvPr/>
          </p:nvSpPr>
          <p:spPr>
            <a:xfrm>
              <a:off x="7722704" y="4277991"/>
              <a:ext cx="1580322" cy="631939"/>
            </a:xfrm>
            <a:custGeom>
              <a:rect b="b" l="l" r="r" t="t"/>
              <a:pathLst>
                <a:path extrusionOk="0" h="631939" w="1580322">
                  <a:moveTo>
                    <a:pt x="0" y="55470"/>
                  </a:moveTo>
                  <a:cubicBezTo>
                    <a:pt x="280780" y="7431"/>
                    <a:pt x="561561" y="-40608"/>
                    <a:pt x="824948" y="55470"/>
                  </a:cubicBezTo>
                  <a:cubicBezTo>
                    <a:pt x="1088335" y="151548"/>
                    <a:pt x="1334328" y="391743"/>
                    <a:pt x="1580322" y="631939"/>
                  </a:cubicBezTo>
                </a:path>
              </a:pathLst>
            </a:cu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10"/>
            <p:cNvSpPr/>
            <p:nvPr/>
          </p:nvSpPr>
          <p:spPr>
            <a:xfrm flipH="1">
              <a:off x="4390581" y="4271206"/>
              <a:ext cx="1580322" cy="631939"/>
            </a:xfrm>
            <a:custGeom>
              <a:rect b="b" l="l" r="r" t="t"/>
              <a:pathLst>
                <a:path extrusionOk="0" h="631939" w="1580322">
                  <a:moveTo>
                    <a:pt x="0" y="55470"/>
                  </a:moveTo>
                  <a:cubicBezTo>
                    <a:pt x="280780" y="7431"/>
                    <a:pt x="561561" y="-40608"/>
                    <a:pt x="824948" y="55470"/>
                  </a:cubicBezTo>
                  <a:cubicBezTo>
                    <a:pt x="1088335" y="151548"/>
                    <a:pt x="1334328" y="391743"/>
                    <a:pt x="1580322" y="631939"/>
                  </a:cubicBezTo>
                </a:path>
              </a:pathLst>
            </a:cu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5" name="Google Shape;535;p10"/>
            <p:cNvSpPr txBox="1"/>
            <p:nvPr/>
          </p:nvSpPr>
          <p:spPr>
            <a:xfrm>
              <a:off x="6029693" y="4156247"/>
              <a:ext cx="17891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FF"/>
                  </a:solidFill>
                  <a:latin typeface="Calibri"/>
                  <a:ea typeface="Calibri"/>
                  <a:cs typeface="Calibri"/>
                  <a:sym typeface="Calibri"/>
                </a:rPr>
                <a:t>Reinforcements</a:t>
              </a:r>
              <a:endParaRPr/>
            </a:p>
          </p:txBody>
        </p:sp>
      </p:grpSp>
      <p:sp>
        <p:nvSpPr>
          <p:cNvPr id="536" name="Google Shape;536;p10"/>
          <p:cNvSpPr txBox="1"/>
          <p:nvPr/>
        </p:nvSpPr>
        <p:spPr>
          <a:xfrm>
            <a:off x="401269" y="1363276"/>
            <a:ext cx="10232283" cy="83099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Calibri"/>
                <a:ea typeface="Calibri"/>
                <a:cs typeface="Calibri"/>
                <a:sym typeface="Calibri"/>
              </a:rPr>
              <a:t>Now build the bridge shown below? Again push in the center of the bridge.  Does the bridge feel more stable now?</a:t>
            </a:r>
            <a:endParaRPr/>
          </a:p>
        </p:txBody>
      </p:sp>
      <p:sp>
        <p:nvSpPr>
          <p:cNvPr id="537" name="Google Shape;537;p10"/>
          <p:cNvSpPr txBox="1"/>
          <p:nvPr/>
        </p:nvSpPr>
        <p:spPr>
          <a:xfrm>
            <a:off x="398241" y="2163692"/>
            <a:ext cx="6682632"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Calibri"/>
                <a:ea typeface="Calibri"/>
                <a:cs typeface="Calibri"/>
                <a:sym typeface="Calibri"/>
              </a:rPr>
              <a:t>Compared to the previous bridge, this bridge reduced the </a:t>
            </a:r>
            <a:r>
              <a:rPr b="1" lang="en-US" sz="2400">
                <a:solidFill>
                  <a:srgbClr val="0000FF"/>
                </a:solidFill>
                <a:latin typeface="Calibri"/>
                <a:ea typeface="Calibri"/>
                <a:cs typeface="Calibri"/>
                <a:sym typeface="Calibri"/>
              </a:rPr>
              <a:t>Span</a:t>
            </a:r>
            <a:r>
              <a:rPr b="1" lang="en-US" sz="2400">
                <a:solidFill>
                  <a:schemeClr val="dk1"/>
                </a:solidFill>
                <a:latin typeface="Calibri"/>
                <a:ea typeface="Calibri"/>
                <a:cs typeface="Calibri"/>
                <a:sym typeface="Calibri"/>
              </a:rPr>
              <a:t> between the Bridge Supports and added </a:t>
            </a:r>
            <a:r>
              <a:rPr b="1" lang="en-US" sz="2400">
                <a:solidFill>
                  <a:srgbClr val="0000FF"/>
                </a:solidFill>
                <a:latin typeface="Calibri"/>
                <a:ea typeface="Calibri"/>
                <a:cs typeface="Calibri"/>
                <a:sym typeface="Calibri"/>
              </a:rPr>
              <a:t>Reinforcement </a:t>
            </a:r>
            <a:r>
              <a:rPr b="1" lang="en-US" sz="2400">
                <a:solidFill>
                  <a:schemeClr val="dk1"/>
                </a:solidFill>
                <a:latin typeface="Calibri"/>
                <a:ea typeface="Calibri"/>
                <a:cs typeface="Calibri"/>
                <a:sym typeface="Calibri"/>
              </a:rPr>
              <a:t>blocks. </a:t>
            </a:r>
            <a:endParaRPr sz="2400">
              <a:solidFill>
                <a:schemeClr val="dk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36"/>
                                        </p:tgtEl>
                                        <p:attrNameLst>
                                          <p:attrName>style.visibility</p:attrName>
                                        </p:attrNameLst>
                                      </p:cBhvr>
                                      <p:to>
                                        <p:strVal val="visible"/>
                                      </p:to>
                                    </p:set>
                                    <p:anim calcmode="lin" valueType="num">
                                      <p:cBhvr additive="base">
                                        <p:cTn dur="500"/>
                                        <p:tgtEl>
                                          <p:spTgt spid="536"/>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250"/>
                                        <p:tgtEl>
                                          <p:spTgt spid="496"/>
                                        </p:tgtEl>
                                      </p:cBhvr>
                                    </p:animEffect>
                                  </p:childTnLst>
                                </p:cTn>
                              </p:par>
                            </p:childTnLst>
                          </p:cTn>
                        </p:par>
                        <p:par>
                          <p:cTn fill="hold">
                            <p:stCondLst>
                              <p:cond delay="1750"/>
                            </p:stCondLst>
                            <p:childTnLst>
                              <p:par>
                                <p:cTn fill="hold" nodeType="afterEffect" presetClass="entr" presetID="10" presetSubtype="0">
                                  <p:stCondLst>
                                    <p:cond delay="50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37"/>
                                        </p:tgtEl>
                                        <p:attrNameLst>
                                          <p:attrName>style.visibility</p:attrName>
                                        </p:attrNameLst>
                                      </p:cBhvr>
                                      <p:to>
                                        <p:strVal val="visible"/>
                                      </p:to>
                                    </p:set>
                                    <p:anim calcmode="lin" valueType="num">
                                      <p:cBhvr additive="base">
                                        <p:cTn dur="250"/>
                                        <p:tgtEl>
                                          <p:spTgt spid="537"/>
                                        </p:tgtEl>
                                        <p:attrNameLst>
                                          <p:attrName>ppt_y</p:attrName>
                                        </p:attrNameLst>
                                      </p:cBhvr>
                                      <p:tavLst>
                                        <p:tav fmla="" tm="0">
                                          <p:val>
                                            <p:strVal val="#ppt_y+1"/>
                                          </p:val>
                                        </p:tav>
                                        <p:tav fmla="" tm="100000">
                                          <p:val>
                                            <p:strVal val="#ppt_y"/>
                                          </p:val>
                                        </p:tav>
                                      </p:tavLst>
                                    </p:anim>
                                  </p:childTnLst>
                                </p:cTn>
                              </p:par>
                            </p:childTnLst>
                          </p:cTn>
                        </p:par>
                        <p:par>
                          <p:cTn fill="hold">
                            <p:stCondLst>
                              <p:cond delay="250"/>
                            </p:stCondLst>
                            <p:childTnLst>
                              <p:par>
                                <p:cTn fill="hold" nodeType="afterEffect" presetClass="entr" presetID="10" presetSubtype="0">
                                  <p:stCondLst>
                                    <p:cond delay="50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childTnLst>
                          </p:cTn>
                        </p:par>
                        <p:par>
                          <p:cTn fill="hold">
                            <p:stCondLst>
                              <p:cond delay="750"/>
                            </p:stCondLst>
                            <p:childTnLst>
                              <p:par>
                                <p:cTn fill="hold" nodeType="afterEffect" presetClass="entr" presetID="10" presetSubtype="0">
                                  <p:stCondLst>
                                    <p:cond delay="50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500"/>
                                        <p:tgtEl>
                                          <p:spTgt spid="492"/>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2" name="Shape 542"/>
        <p:cNvGrpSpPr/>
        <p:nvPr/>
      </p:nvGrpSpPr>
      <p:grpSpPr>
        <a:xfrm>
          <a:off x="0" y="0"/>
          <a:ext cx="0" cy="0"/>
          <a:chOff x="0" y="0"/>
          <a:chExt cx="0" cy="0"/>
        </a:xfrm>
      </p:grpSpPr>
      <p:sp>
        <p:nvSpPr>
          <p:cNvPr id="543" name="Google Shape;543;p11"/>
          <p:cNvSpPr txBox="1"/>
          <p:nvPr>
            <p:ph type="title"/>
          </p:nvPr>
        </p:nvSpPr>
        <p:spPr>
          <a:xfrm>
            <a:off x="342900" y="306267"/>
            <a:ext cx="10515600" cy="10717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  Bridge Reinforcements</a:t>
            </a:r>
            <a:endParaRPr/>
          </a:p>
        </p:txBody>
      </p:sp>
      <p:pic>
        <p:nvPicPr>
          <p:cNvPr id="544" name="Google Shape;544;p11"/>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pic>
        <p:nvPicPr>
          <p:cNvPr id="545" name="Google Shape;545;p11"/>
          <p:cNvPicPr preferRelativeResize="0"/>
          <p:nvPr/>
        </p:nvPicPr>
        <p:blipFill rotWithShape="1">
          <a:blip r:embed="rId5">
            <a:alphaModFix/>
          </a:blip>
          <a:srcRect b="0" l="0" r="0" t="0"/>
          <a:stretch/>
        </p:blipFill>
        <p:spPr>
          <a:xfrm flipH="1">
            <a:off x="9740633" y="5034271"/>
            <a:ext cx="888055" cy="1274431"/>
          </a:xfrm>
          <a:prstGeom prst="rect">
            <a:avLst/>
          </a:prstGeom>
          <a:noFill/>
          <a:ln>
            <a:noFill/>
          </a:ln>
        </p:spPr>
      </p:pic>
      <p:grpSp>
        <p:nvGrpSpPr>
          <p:cNvPr id="546" name="Google Shape;546;p11"/>
          <p:cNvGrpSpPr/>
          <p:nvPr/>
        </p:nvGrpSpPr>
        <p:grpSpPr>
          <a:xfrm>
            <a:off x="8775454" y="3155618"/>
            <a:ext cx="2980820" cy="1642564"/>
            <a:chOff x="1905713" y="3590503"/>
            <a:chExt cx="3547629" cy="1736927"/>
          </a:xfrm>
        </p:grpSpPr>
        <p:sp>
          <p:nvSpPr>
            <p:cNvPr id="547" name="Google Shape;547;p11"/>
            <p:cNvSpPr/>
            <p:nvPr/>
          </p:nvSpPr>
          <p:spPr>
            <a:xfrm>
              <a:off x="1905713" y="3590503"/>
              <a:ext cx="3547629" cy="1736927"/>
            </a:xfrm>
            <a:prstGeom prst="wedgeRoundRectCallout">
              <a:avLst>
                <a:gd fmla="val 2743" name="adj1"/>
                <a:gd fmla="val 73300" name="adj2"/>
                <a:gd fmla="val 16667" name="adj3"/>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8" name="Google Shape;548;p11"/>
            <p:cNvSpPr txBox="1"/>
            <p:nvPr/>
          </p:nvSpPr>
          <p:spPr>
            <a:xfrm>
              <a:off x="1905713" y="3640025"/>
              <a:ext cx="3495328" cy="16598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600"/>
                <a:buFont typeface="Calibri"/>
                <a:buNone/>
              </a:pPr>
              <a:r>
                <a:rPr b="1" i="1" lang="en-US" sz="1600" u="none" cap="none" strike="noStrike">
                  <a:solidFill>
                    <a:srgbClr val="0000FF"/>
                  </a:solidFill>
                  <a:latin typeface="Calibri"/>
                  <a:ea typeface="Calibri"/>
                  <a:cs typeface="Calibri"/>
                  <a:sym typeface="Calibri"/>
                </a:rPr>
                <a:t>Seymour Says: </a:t>
              </a:r>
              <a:r>
                <a:rPr b="1" i="0" lang="en-US" sz="1600" u="none" cap="none" strike="noStrike">
                  <a:solidFill>
                    <a:srgbClr val="0000FF"/>
                  </a:solidFill>
                  <a:latin typeface="Calibri"/>
                  <a:ea typeface="Calibri"/>
                  <a:cs typeface="Calibri"/>
                  <a:sym typeface="Calibri"/>
                </a:rPr>
                <a:t>Suspension, Truss, Cable-Stayed </a:t>
              </a:r>
              <a:r>
                <a:rPr b="1" i="0" lang="en-US" sz="1600" u="none" cap="none" strike="noStrike">
                  <a:solidFill>
                    <a:srgbClr val="000000"/>
                  </a:solidFill>
                  <a:latin typeface="Calibri"/>
                  <a:ea typeface="Calibri"/>
                  <a:cs typeface="Calibri"/>
                  <a:sym typeface="Calibri"/>
                </a:rPr>
                <a:t>and </a:t>
              </a:r>
              <a:r>
                <a:rPr b="1" i="0" lang="en-US" sz="1600" u="none" cap="none" strike="noStrike">
                  <a:solidFill>
                    <a:srgbClr val="0000FF"/>
                  </a:solidFill>
                  <a:latin typeface="Calibri"/>
                  <a:ea typeface="Calibri"/>
                  <a:cs typeface="Calibri"/>
                  <a:sym typeface="Calibri"/>
                </a:rPr>
                <a:t>Arch</a:t>
              </a:r>
              <a:r>
                <a:rPr b="1" i="0" lang="en-US" sz="1600" u="none" cap="none" strike="noStrike">
                  <a:solidFill>
                    <a:srgbClr val="000000"/>
                  </a:solidFill>
                  <a:latin typeface="Calibri"/>
                  <a:ea typeface="Calibri"/>
                  <a:cs typeface="Calibri"/>
                  <a:sym typeface="Calibri"/>
                </a:rPr>
                <a:t> are all reinforcement techniques used in bridges.  The </a:t>
              </a:r>
              <a:r>
                <a:rPr b="1" i="0" lang="en-US" sz="1600" u="none" cap="none" strike="noStrike">
                  <a:solidFill>
                    <a:srgbClr val="FF0000"/>
                  </a:solidFill>
                  <a:latin typeface="Calibri"/>
                  <a:ea typeface="Calibri"/>
                  <a:cs typeface="Calibri"/>
                  <a:sym typeface="Calibri"/>
                </a:rPr>
                <a:t>RED</a:t>
              </a:r>
              <a:r>
                <a:rPr b="1" i="0" lang="en-US" sz="1600" u="none" cap="none" strike="noStrike">
                  <a:solidFill>
                    <a:srgbClr val="000000"/>
                  </a:solidFill>
                  <a:latin typeface="Calibri"/>
                  <a:ea typeface="Calibri"/>
                  <a:cs typeface="Calibri"/>
                  <a:sym typeface="Calibri"/>
                </a:rPr>
                <a:t> areas show where there is reinforcement.</a:t>
              </a:r>
              <a:endParaRPr/>
            </a:p>
          </p:txBody>
        </p:sp>
      </p:grpSp>
      <p:grpSp>
        <p:nvGrpSpPr>
          <p:cNvPr id="549" name="Google Shape;549;p11"/>
          <p:cNvGrpSpPr/>
          <p:nvPr/>
        </p:nvGrpSpPr>
        <p:grpSpPr>
          <a:xfrm>
            <a:off x="518682" y="1433015"/>
            <a:ext cx="6195311" cy="2066285"/>
            <a:chOff x="61485" y="1433015"/>
            <a:chExt cx="6195311" cy="2066285"/>
          </a:xfrm>
        </p:grpSpPr>
        <p:pic>
          <p:nvPicPr>
            <p:cNvPr id="550" name="Google Shape;550;p11"/>
            <p:cNvPicPr preferRelativeResize="0"/>
            <p:nvPr/>
          </p:nvPicPr>
          <p:blipFill rotWithShape="1">
            <a:blip r:embed="rId6">
              <a:alphaModFix/>
            </a:blip>
            <a:srcRect b="0" l="0" r="0" t="0"/>
            <a:stretch/>
          </p:blipFill>
          <p:spPr>
            <a:xfrm>
              <a:off x="61485" y="1611785"/>
              <a:ext cx="6195311" cy="1887515"/>
            </a:xfrm>
            <a:prstGeom prst="rect">
              <a:avLst/>
            </a:prstGeom>
            <a:noFill/>
            <a:ln>
              <a:noFill/>
            </a:ln>
          </p:spPr>
        </p:pic>
        <p:cxnSp>
          <p:nvCxnSpPr>
            <p:cNvPr id="551" name="Google Shape;551;p11"/>
            <p:cNvCxnSpPr/>
            <p:nvPr/>
          </p:nvCxnSpPr>
          <p:spPr>
            <a:xfrm>
              <a:off x="1774209" y="1832211"/>
              <a:ext cx="0" cy="829102"/>
            </a:xfrm>
            <a:prstGeom prst="straightConnector1">
              <a:avLst/>
            </a:prstGeom>
            <a:noFill/>
            <a:ln cap="flat" cmpd="sng" w="28575">
              <a:solidFill>
                <a:srgbClr val="FF0000"/>
              </a:solidFill>
              <a:prstDash val="solid"/>
              <a:miter lim="800000"/>
              <a:headEnd len="sm" w="sm" type="none"/>
              <a:tailEnd len="sm" w="sm" type="none"/>
            </a:ln>
          </p:spPr>
        </p:cxnSp>
        <p:cxnSp>
          <p:nvCxnSpPr>
            <p:cNvPr id="552" name="Google Shape;552;p11"/>
            <p:cNvCxnSpPr/>
            <p:nvPr/>
          </p:nvCxnSpPr>
          <p:spPr>
            <a:xfrm>
              <a:off x="1885665" y="2031454"/>
              <a:ext cx="0" cy="629859"/>
            </a:xfrm>
            <a:prstGeom prst="straightConnector1">
              <a:avLst/>
            </a:prstGeom>
            <a:noFill/>
            <a:ln cap="flat" cmpd="sng" w="28575">
              <a:solidFill>
                <a:srgbClr val="FF0000"/>
              </a:solidFill>
              <a:prstDash val="solid"/>
              <a:miter lim="800000"/>
              <a:headEnd len="sm" w="sm" type="none"/>
              <a:tailEnd len="sm" w="sm" type="none"/>
            </a:ln>
          </p:spPr>
        </p:cxnSp>
        <p:cxnSp>
          <p:nvCxnSpPr>
            <p:cNvPr id="553" name="Google Shape;553;p11"/>
            <p:cNvCxnSpPr/>
            <p:nvPr/>
          </p:nvCxnSpPr>
          <p:spPr>
            <a:xfrm>
              <a:off x="1997122" y="2126777"/>
              <a:ext cx="0" cy="534536"/>
            </a:xfrm>
            <a:prstGeom prst="straightConnector1">
              <a:avLst/>
            </a:prstGeom>
            <a:noFill/>
            <a:ln cap="flat" cmpd="sng" w="28575">
              <a:solidFill>
                <a:srgbClr val="FF0000"/>
              </a:solidFill>
              <a:prstDash val="solid"/>
              <a:miter lim="800000"/>
              <a:headEnd len="sm" w="sm" type="none"/>
              <a:tailEnd len="sm" w="sm" type="none"/>
            </a:ln>
          </p:spPr>
        </p:cxnSp>
        <p:cxnSp>
          <p:nvCxnSpPr>
            <p:cNvPr id="554" name="Google Shape;554;p11"/>
            <p:cNvCxnSpPr/>
            <p:nvPr/>
          </p:nvCxnSpPr>
          <p:spPr>
            <a:xfrm>
              <a:off x="2092655" y="2202762"/>
              <a:ext cx="0" cy="458551"/>
            </a:xfrm>
            <a:prstGeom prst="straightConnector1">
              <a:avLst/>
            </a:prstGeom>
            <a:noFill/>
            <a:ln cap="flat" cmpd="sng" w="28575">
              <a:solidFill>
                <a:srgbClr val="FF0000"/>
              </a:solidFill>
              <a:prstDash val="solid"/>
              <a:miter lim="800000"/>
              <a:headEnd len="sm" w="sm" type="none"/>
              <a:tailEnd len="sm" w="sm" type="none"/>
            </a:ln>
          </p:spPr>
        </p:cxnSp>
        <p:cxnSp>
          <p:nvCxnSpPr>
            <p:cNvPr id="555" name="Google Shape;555;p11"/>
            <p:cNvCxnSpPr/>
            <p:nvPr/>
          </p:nvCxnSpPr>
          <p:spPr>
            <a:xfrm>
              <a:off x="2201837" y="2305439"/>
              <a:ext cx="0" cy="346668"/>
            </a:xfrm>
            <a:prstGeom prst="straightConnector1">
              <a:avLst/>
            </a:prstGeom>
            <a:noFill/>
            <a:ln cap="flat" cmpd="sng" w="28575">
              <a:solidFill>
                <a:srgbClr val="FF0000"/>
              </a:solidFill>
              <a:prstDash val="solid"/>
              <a:miter lim="800000"/>
              <a:headEnd len="sm" w="sm" type="none"/>
              <a:tailEnd len="sm" w="sm" type="none"/>
            </a:ln>
          </p:spPr>
        </p:cxnSp>
        <p:cxnSp>
          <p:nvCxnSpPr>
            <p:cNvPr id="556" name="Google Shape;556;p11"/>
            <p:cNvCxnSpPr/>
            <p:nvPr/>
          </p:nvCxnSpPr>
          <p:spPr>
            <a:xfrm>
              <a:off x="2297368" y="2394045"/>
              <a:ext cx="0" cy="259088"/>
            </a:xfrm>
            <a:prstGeom prst="straightConnector1">
              <a:avLst/>
            </a:prstGeom>
            <a:noFill/>
            <a:ln cap="flat" cmpd="sng" w="28575">
              <a:solidFill>
                <a:srgbClr val="FF0000"/>
              </a:solidFill>
              <a:prstDash val="solid"/>
              <a:miter lim="800000"/>
              <a:headEnd len="sm" w="sm" type="none"/>
              <a:tailEnd len="sm" w="sm" type="none"/>
            </a:ln>
          </p:spPr>
        </p:cxnSp>
        <p:cxnSp>
          <p:nvCxnSpPr>
            <p:cNvPr id="557" name="Google Shape;557;p11"/>
            <p:cNvCxnSpPr/>
            <p:nvPr/>
          </p:nvCxnSpPr>
          <p:spPr>
            <a:xfrm>
              <a:off x="2406551" y="2456598"/>
              <a:ext cx="0" cy="212252"/>
            </a:xfrm>
            <a:prstGeom prst="straightConnector1">
              <a:avLst/>
            </a:prstGeom>
            <a:noFill/>
            <a:ln cap="flat" cmpd="sng" w="28575">
              <a:solidFill>
                <a:srgbClr val="FF0000"/>
              </a:solidFill>
              <a:prstDash val="solid"/>
              <a:miter lim="800000"/>
              <a:headEnd len="sm" w="sm" type="none"/>
              <a:tailEnd len="sm" w="sm" type="none"/>
            </a:ln>
          </p:spPr>
        </p:cxnSp>
        <p:cxnSp>
          <p:nvCxnSpPr>
            <p:cNvPr id="558" name="Google Shape;558;p11"/>
            <p:cNvCxnSpPr/>
            <p:nvPr/>
          </p:nvCxnSpPr>
          <p:spPr>
            <a:xfrm>
              <a:off x="2502086" y="2483890"/>
              <a:ext cx="0" cy="234286"/>
            </a:xfrm>
            <a:prstGeom prst="straightConnector1">
              <a:avLst/>
            </a:prstGeom>
            <a:noFill/>
            <a:ln cap="flat" cmpd="sng" w="28575">
              <a:solidFill>
                <a:srgbClr val="FF0000"/>
              </a:solidFill>
              <a:prstDash val="solid"/>
              <a:miter lim="800000"/>
              <a:headEnd len="sm" w="sm" type="none"/>
              <a:tailEnd len="sm" w="sm" type="none"/>
            </a:ln>
          </p:spPr>
        </p:cxnSp>
        <p:cxnSp>
          <p:nvCxnSpPr>
            <p:cNvPr id="559" name="Google Shape;559;p11"/>
            <p:cNvCxnSpPr/>
            <p:nvPr/>
          </p:nvCxnSpPr>
          <p:spPr>
            <a:xfrm>
              <a:off x="2597619" y="2524828"/>
              <a:ext cx="0" cy="196543"/>
            </a:xfrm>
            <a:prstGeom prst="straightConnector1">
              <a:avLst/>
            </a:prstGeom>
            <a:noFill/>
            <a:ln cap="flat" cmpd="sng" w="28575">
              <a:solidFill>
                <a:srgbClr val="FF0000"/>
              </a:solidFill>
              <a:prstDash val="solid"/>
              <a:miter lim="800000"/>
              <a:headEnd len="sm" w="sm" type="none"/>
              <a:tailEnd len="sm" w="sm" type="none"/>
            </a:ln>
          </p:spPr>
        </p:cxnSp>
        <p:cxnSp>
          <p:nvCxnSpPr>
            <p:cNvPr id="560" name="Google Shape;560;p11"/>
            <p:cNvCxnSpPr/>
            <p:nvPr/>
          </p:nvCxnSpPr>
          <p:spPr>
            <a:xfrm>
              <a:off x="2708758" y="2579425"/>
              <a:ext cx="0" cy="138752"/>
            </a:xfrm>
            <a:prstGeom prst="straightConnector1">
              <a:avLst/>
            </a:prstGeom>
            <a:noFill/>
            <a:ln cap="flat" cmpd="sng" w="28575">
              <a:solidFill>
                <a:srgbClr val="FF0000"/>
              </a:solidFill>
              <a:prstDash val="solid"/>
              <a:miter lim="800000"/>
              <a:headEnd len="sm" w="sm" type="none"/>
              <a:tailEnd len="sm" w="sm" type="none"/>
            </a:ln>
          </p:spPr>
        </p:cxnSp>
        <p:cxnSp>
          <p:nvCxnSpPr>
            <p:cNvPr id="561" name="Google Shape;561;p11"/>
            <p:cNvCxnSpPr/>
            <p:nvPr/>
          </p:nvCxnSpPr>
          <p:spPr>
            <a:xfrm>
              <a:off x="4538505" y="1832211"/>
              <a:ext cx="0" cy="829102"/>
            </a:xfrm>
            <a:prstGeom prst="straightConnector1">
              <a:avLst/>
            </a:prstGeom>
            <a:noFill/>
            <a:ln cap="flat" cmpd="sng" w="28575">
              <a:solidFill>
                <a:srgbClr val="FF0000"/>
              </a:solidFill>
              <a:prstDash val="solid"/>
              <a:miter lim="800000"/>
              <a:headEnd len="sm" w="sm" type="none"/>
              <a:tailEnd len="sm" w="sm" type="none"/>
            </a:ln>
          </p:spPr>
        </p:cxnSp>
        <p:cxnSp>
          <p:nvCxnSpPr>
            <p:cNvPr id="562" name="Google Shape;562;p11"/>
            <p:cNvCxnSpPr/>
            <p:nvPr/>
          </p:nvCxnSpPr>
          <p:spPr>
            <a:xfrm>
              <a:off x="4440697" y="1955468"/>
              <a:ext cx="0" cy="705845"/>
            </a:xfrm>
            <a:prstGeom prst="straightConnector1">
              <a:avLst/>
            </a:prstGeom>
            <a:noFill/>
            <a:ln cap="flat" cmpd="sng" w="28575">
              <a:solidFill>
                <a:srgbClr val="FF0000"/>
              </a:solidFill>
              <a:prstDash val="solid"/>
              <a:miter lim="800000"/>
              <a:headEnd len="sm" w="sm" type="none"/>
              <a:tailEnd len="sm" w="sm" type="none"/>
            </a:ln>
          </p:spPr>
        </p:cxnSp>
        <p:cxnSp>
          <p:nvCxnSpPr>
            <p:cNvPr id="563" name="Google Shape;563;p11"/>
            <p:cNvCxnSpPr/>
            <p:nvPr/>
          </p:nvCxnSpPr>
          <p:spPr>
            <a:xfrm>
              <a:off x="4329240" y="2058750"/>
              <a:ext cx="0" cy="629859"/>
            </a:xfrm>
            <a:prstGeom prst="straightConnector1">
              <a:avLst/>
            </a:prstGeom>
            <a:noFill/>
            <a:ln cap="flat" cmpd="sng" w="28575">
              <a:solidFill>
                <a:srgbClr val="FF0000"/>
              </a:solidFill>
              <a:prstDash val="solid"/>
              <a:miter lim="800000"/>
              <a:headEnd len="sm" w="sm" type="none"/>
              <a:tailEnd len="sm" w="sm" type="none"/>
            </a:ln>
          </p:spPr>
        </p:cxnSp>
        <p:cxnSp>
          <p:nvCxnSpPr>
            <p:cNvPr id="564" name="Google Shape;564;p11"/>
            <p:cNvCxnSpPr/>
            <p:nvPr/>
          </p:nvCxnSpPr>
          <p:spPr>
            <a:xfrm>
              <a:off x="4220059" y="2202762"/>
              <a:ext cx="0" cy="458551"/>
            </a:xfrm>
            <a:prstGeom prst="straightConnector1">
              <a:avLst/>
            </a:prstGeom>
            <a:noFill/>
            <a:ln cap="flat" cmpd="sng" w="28575">
              <a:solidFill>
                <a:srgbClr val="FF0000"/>
              </a:solidFill>
              <a:prstDash val="solid"/>
              <a:miter lim="800000"/>
              <a:headEnd len="sm" w="sm" type="none"/>
              <a:tailEnd len="sm" w="sm" type="none"/>
            </a:ln>
          </p:spPr>
        </p:cxnSp>
        <p:cxnSp>
          <p:nvCxnSpPr>
            <p:cNvPr id="565" name="Google Shape;565;p11"/>
            <p:cNvCxnSpPr/>
            <p:nvPr/>
          </p:nvCxnSpPr>
          <p:spPr>
            <a:xfrm>
              <a:off x="4124525" y="2305439"/>
              <a:ext cx="0" cy="346668"/>
            </a:xfrm>
            <a:prstGeom prst="straightConnector1">
              <a:avLst/>
            </a:prstGeom>
            <a:noFill/>
            <a:ln cap="flat" cmpd="sng" w="28575">
              <a:solidFill>
                <a:srgbClr val="FF0000"/>
              </a:solidFill>
              <a:prstDash val="solid"/>
              <a:miter lim="800000"/>
              <a:headEnd len="sm" w="sm" type="none"/>
              <a:tailEnd len="sm" w="sm" type="none"/>
            </a:ln>
          </p:spPr>
        </p:cxnSp>
        <p:cxnSp>
          <p:nvCxnSpPr>
            <p:cNvPr id="566" name="Google Shape;566;p11"/>
            <p:cNvCxnSpPr/>
            <p:nvPr/>
          </p:nvCxnSpPr>
          <p:spPr>
            <a:xfrm>
              <a:off x="4028994" y="2394045"/>
              <a:ext cx="0" cy="259088"/>
            </a:xfrm>
            <a:prstGeom prst="straightConnector1">
              <a:avLst/>
            </a:prstGeom>
            <a:noFill/>
            <a:ln cap="flat" cmpd="sng" w="28575">
              <a:solidFill>
                <a:srgbClr val="FF0000"/>
              </a:solidFill>
              <a:prstDash val="solid"/>
              <a:miter lim="800000"/>
              <a:headEnd len="sm" w="sm" type="none"/>
              <a:tailEnd len="sm" w="sm" type="none"/>
            </a:ln>
          </p:spPr>
        </p:cxnSp>
        <p:cxnSp>
          <p:nvCxnSpPr>
            <p:cNvPr id="567" name="Google Shape;567;p11"/>
            <p:cNvCxnSpPr/>
            <p:nvPr/>
          </p:nvCxnSpPr>
          <p:spPr>
            <a:xfrm>
              <a:off x="3919811" y="2456598"/>
              <a:ext cx="0" cy="212252"/>
            </a:xfrm>
            <a:prstGeom prst="straightConnector1">
              <a:avLst/>
            </a:prstGeom>
            <a:noFill/>
            <a:ln cap="flat" cmpd="sng" w="28575">
              <a:solidFill>
                <a:srgbClr val="FF0000"/>
              </a:solidFill>
              <a:prstDash val="solid"/>
              <a:miter lim="800000"/>
              <a:headEnd len="sm" w="sm" type="none"/>
              <a:tailEnd len="sm" w="sm" type="none"/>
            </a:ln>
          </p:spPr>
        </p:cxnSp>
        <p:cxnSp>
          <p:nvCxnSpPr>
            <p:cNvPr id="568" name="Google Shape;568;p11"/>
            <p:cNvCxnSpPr/>
            <p:nvPr/>
          </p:nvCxnSpPr>
          <p:spPr>
            <a:xfrm>
              <a:off x="3824276" y="2483890"/>
              <a:ext cx="0" cy="234286"/>
            </a:xfrm>
            <a:prstGeom prst="straightConnector1">
              <a:avLst/>
            </a:prstGeom>
            <a:noFill/>
            <a:ln cap="flat" cmpd="sng" w="28575">
              <a:solidFill>
                <a:srgbClr val="FF0000"/>
              </a:solidFill>
              <a:prstDash val="solid"/>
              <a:miter lim="800000"/>
              <a:headEnd len="sm" w="sm" type="none"/>
              <a:tailEnd len="sm" w="sm" type="none"/>
            </a:ln>
          </p:spPr>
        </p:cxnSp>
        <p:cxnSp>
          <p:nvCxnSpPr>
            <p:cNvPr id="569" name="Google Shape;569;p11"/>
            <p:cNvCxnSpPr/>
            <p:nvPr/>
          </p:nvCxnSpPr>
          <p:spPr>
            <a:xfrm>
              <a:off x="3715095" y="2524828"/>
              <a:ext cx="0" cy="196543"/>
            </a:xfrm>
            <a:prstGeom prst="straightConnector1">
              <a:avLst/>
            </a:prstGeom>
            <a:noFill/>
            <a:ln cap="flat" cmpd="sng" w="28575">
              <a:solidFill>
                <a:srgbClr val="FF0000"/>
              </a:solidFill>
              <a:prstDash val="solid"/>
              <a:miter lim="800000"/>
              <a:headEnd len="sm" w="sm" type="none"/>
              <a:tailEnd len="sm" w="sm" type="none"/>
            </a:ln>
          </p:spPr>
        </p:cxnSp>
        <p:cxnSp>
          <p:nvCxnSpPr>
            <p:cNvPr id="570" name="Google Shape;570;p11"/>
            <p:cNvCxnSpPr/>
            <p:nvPr/>
          </p:nvCxnSpPr>
          <p:spPr>
            <a:xfrm>
              <a:off x="3603956" y="2579425"/>
              <a:ext cx="0" cy="138752"/>
            </a:xfrm>
            <a:prstGeom prst="straightConnector1">
              <a:avLst/>
            </a:prstGeom>
            <a:noFill/>
            <a:ln cap="flat" cmpd="sng" w="28575">
              <a:solidFill>
                <a:srgbClr val="FF0000"/>
              </a:solidFill>
              <a:prstDash val="solid"/>
              <a:miter lim="800000"/>
              <a:headEnd len="sm" w="sm" type="none"/>
              <a:tailEnd len="sm" w="sm" type="none"/>
            </a:ln>
          </p:spPr>
        </p:cxnSp>
        <p:cxnSp>
          <p:nvCxnSpPr>
            <p:cNvPr id="571" name="Google Shape;571;p11"/>
            <p:cNvCxnSpPr/>
            <p:nvPr/>
          </p:nvCxnSpPr>
          <p:spPr>
            <a:xfrm>
              <a:off x="3499949" y="2606718"/>
              <a:ext cx="0" cy="97808"/>
            </a:xfrm>
            <a:prstGeom prst="straightConnector1">
              <a:avLst/>
            </a:prstGeom>
            <a:noFill/>
            <a:ln cap="flat" cmpd="sng" w="28575">
              <a:solidFill>
                <a:srgbClr val="FF0000"/>
              </a:solidFill>
              <a:prstDash val="solid"/>
              <a:miter lim="800000"/>
              <a:headEnd len="sm" w="sm" type="none"/>
              <a:tailEnd len="sm" w="sm" type="none"/>
            </a:ln>
          </p:spPr>
        </p:cxnSp>
        <p:cxnSp>
          <p:nvCxnSpPr>
            <p:cNvPr id="572" name="Google Shape;572;p11"/>
            <p:cNvCxnSpPr/>
            <p:nvPr/>
          </p:nvCxnSpPr>
          <p:spPr>
            <a:xfrm>
              <a:off x="2802963" y="2593069"/>
              <a:ext cx="0" cy="122830"/>
            </a:xfrm>
            <a:prstGeom prst="straightConnector1">
              <a:avLst/>
            </a:prstGeom>
            <a:noFill/>
            <a:ln cap="flat" cmpd="sng" w="28575">
              <a:solidFill>
                <a:srgbClr val="FF0000"/>
              </a:solidFill>
              <a:prstDash val="solid"/>
              <a:miter lim="800000"/>
              <a:headEnd len="sm" w="sm" type="none"/>
              <a:tailEnd len="sm" w="sm" type="none"/>
            </a:ln>
          </p:spPr>
        </p:cxnSp>
        <p:cxnSp>
          <p:nvCxnSpPr>
            <p:cNvPr id="573" name="Google Shape;573;p11"/>
            <p:cNvCxnSpPr/>
            <p:nvPr/>
          </p:nvCxnSpPr>
          <p:spPr>
            <a:xfrm>
              <a:off x="1565568" y="1859507"/>
              <a:ext cx="0" cy="829102"/>
            </a:xfrm>
            <a:prstGeom prst="straightConnector1">
              <a:avLst/>
            </a:prstGeom>
            <a:noFill/>
            <a:ln cap="flat" cmpd="sng" w="28575">
              <a:solidFill>
                <a:srgbClr val="FF0000"/>
              </a:solidFill>
              <a:prstDash val="solid"/>
              <a:miter lim="800000"/>
              <a:headEnd len="sm" w="sm" type="none"/>
              <a:tailEnd len="sm" w="sm" type="none"/>
            </a:ln>
          </p:spPr>
        </p:cxnSp>
        <p:cxnSp>
          <p:nvCxnSpPr>
            <p:cNvPr id="574" name="Google Shape;574;p11"/>
            <p:cNvCxnSpPr/>
            <p:nvPr/>
          </p:nvCxnSpPr>
          <p:spPr>
            <a:xfrm>
              <a:off x="1467760" y="1982764"/>
              <a:ext cx="0" cy="705845"/>
            </a:xfrm>
            <a:prstGeom prst="straightConnector1">
              <a:avLst/>
            </a:prstGeom>
            <a:noFill/>
            <a:ln cap="flat" cmpd="sng" w="28575">
              <a:solidFill>
                <a:srgbClr val="FF0000"/>
              </a:solidFill>
              <a:prstDash val="solid"/>
              <a:miter lim="800000"/>
              <a:headEnd len="sm" w="sm" type="none"/>
              <a:tailEnd len="sm" w="sm" type="none"/>
            </a:ln>
          </p:spPr>
        </p:cxnSp>
        <p:cxnSp>
          <p:nvCxnSpPr>
            <p:cNvPr id="575" name="Google Shape;575;p11"/>
            <p:cNvCxnSpPr/>
            <p:nvPr/>
          </p:nvCxnSpPr>
          <p:spPr>
            <a:xfrm>
              <a:off x="1369951" y="2086046"/>
              <a:ext cx="0" cy="629859"/>
            </a:xfrm>
            <a:prstGeom prst="straightConnector1">
              <a:avLst/>
            </a:prstGeom>
            <a:noFill/>
            <a:ln cap="flat" cmpd="sng" w="28575">
              <a:solidFill>
                <a:srgbClr val="FF0000"/>
              </a:solidFill>
              <a:prstDash val="solid"/>
              <a:miter lim="800000"/>
              <a:headEnd len="sm" w="sm" type="none"/>
              <a:tailEnd len="sm" w="sm" type="none"/>
            </a:ln>
          </p:spPr>
        </p:cxnSp>
        <p:cxnSp>
          <p:nvCxnSpPr>
            <p:cNvPr id="576" name="Google Shape;576;p11"/>
            <p:cNvCxnSpPr/>
            <p:nvPr/>
          </p:nvCxnSpPr>
          <p:spPr>
            <a:xfrm>
              <a:off x="1260770" y="2230058"/>
              <a:ext cx="0" cy="458551"/>
            </a:xfrm>
            <a:prstGeom prst="straightConnector1">
              <a:avLst/>
            </a:prstGeom>
            <a:noFill/>
            <a:ln cap="flat" cmpd="sng" w="28575">
              <a:solidFill>
                <a:srgbClr val="FF0000"/>
              </a:solidFill>
              <a:prstDash val="solid"/>
              <a:miter lim="800000"/>
              <a:headEnd len="sm" w="sm" type="none"/>
              <a:tailEnd len="sm" w="sm" type="none"/>
            </a:ln>
          </p:spPr>
        </p:cxnSp>
        <p:cxnSp>
          <p:nvCxnSpPr>
            <p:cNvPr id="577" name="Google Shape;577;p11"/>
            <p:cNvCxnSpPr/>
            <p:nvPr/>
          </p:nvCxnSpPr>
          <p:spPr>
            <a:xfrm>
              <a:off x="1165236" y="2305439"/>
              <a:ext cx="0" cy="346668"/>
            </a:xfrm>
            <a:prstGeom prst="straightConnector1">
              <a:avLst/>
            </a:prstGeom>
            <a:noFill/>
            <a:ln cap="flat" cmpd="sng" w="28575">
              <a:solidFill>
                <a:srgbClr val="FF0000"/>
              </a:solidFill>
              <a:prstDash val="solid"/>
              <a:miter lim="800000"/>
              <a:headEnd len="sm" w="sm" type="none"/>
              <a:tailEnd len="sm" w="sm" type="none"/>
            </a:ln>
          </p:spPr>
        </p:cxnSp>
        <p:cxnSp>
          <p:nvCxnSpPr>
            <p:cNvPr id="578" name="Google Shape;578;p11"/>
            <p:cNvCxnSpPr/>
            <p:nvPr/>
          </p:nvCxnSpPr>
          <p:spPr>
            <a:xfrm>
              <a:off x="1056057" y="2394045"/>
              <a:ext cx="0" cy="321854"/>
            </a:xfrm>
            <a:prstGeom prst="straightConnector1">
              <a:avLst/>
            </a:prstGeom>
            <a:noFill/>
            <a:ln cap="flat" cmpd="sng" w="28575">
              <a:solidFill>
                <a:srgbClr val="FF0000"/>
              </a:solidFill>
              <a:prstDash val="solid"/>
              <a:miter lim="800000"/>
              <a:headEnd len="sm" w="sm" type="none"/>
              <a:tailEnd len="sm" w="sm" type="none"/>
            </a:ln>
          </p:spPr>
        </p:cxnSp>
        <p:cxnSp>
          <p:nvCxnSpPr>
            <p:cNvPr id="579" name="Google Shape;579;p11"/>
            <p:cNvCxnSpPr/>
            <p:nvPr/>
          </p:nvCxnSpPr>
          <p:spPr>
            <a:xfrm>
              <a:off x="946874" y="2470246"/>
              <a:ext cx="0" cy="212252"/>
            </a:xfrm>
            <a:prstGeom prst="straightConnector1">
              <a:avLst/>
            </a:prstGeom>
            <a:noFill/>
            <a:ln cap="flat" cmpd="sng" w="28575">
              <a:solidFill>
                <a:srgbClr val="FF0000"/>
              </a:solidFill>
              <a:prstDash val="solid"/>
              <a:miter lim="800000"/>
              <a:headEnd len="sm" w="sm" type="none"/>
              <a:tailEnd len="sm" w="sm" type="none"/>
            </a:ln>
          </p:spPr>
        </p:cxnSp>
        <p:cxnSp>
          <p:nvCxnSpPr>
            <p:cNvPr id="580" name="Google Shape;580;p11"/>
            <p:cNvCxnSpPr/>
            <p:nvPr/>
          </p:nvCxnSpPr>
          <p:spPr>
            <a:xfrm>
              <a:off x="837691" y="2511186"/>
              <a:ext cx="0" cy="234286"/>
            </a:xfrm>
            <a:prstGeom prst="straightConnector1">
              <a:avLst/>
            </a:prstGeom>
            <a:noFill/>
            <a:ln cap="flat" cmpd="sng" w="28575">
              <a:solidFill>
                <a:srgbClr val="FF0000"/>
              </a:solidFill>
              <a:prstDash val="solid"/>
              <a:miter lim="800000"/>
              <a:headEnd len="sm" w="sm" type="none"/>
              <a:tailEnd len="sm" w="sm" type="none"/>
            </a:ln>
          </p:spPr>
        </p:cxnSp>
        <p:cxnSp>
          <p:nvCxnSpPr>
            <p:cNvPr id="581" name="Google Shape;581;p11"/>
            <p:cNvCxnSpPr/>
            <p:nvPr/>
          </p:nvCxnSpPr>
          <p:spPr>
            <a:xfrm>
              <a:off x="742158" y="2552124"/>
              <a:ext cx="0" cy="196543"/>
            </a:xfrm>
            <a:prstGeom prst="straightConnector1">
              <a:avLst/>
            </a:prstGeom>
            <a:noFill/>
            <a:ln cap="flat" cmpd="sng" w="28575">
              <a:solidFill>
                <a:srgbClr val="FF0000"/>
              </a:solidFill>
              <a:prstDash val="solid"/>
              <a:miter lim="800000"/>
              <a:headEnd len="sm" w="sm" type="none"/>
              <a:tailEnd len="sm" w="sm" type="none"/>
            </a:ln>
          </p:spPr>
        </p:cxnSp>
        <p:cxnSp>
          <p:nvCxnSpPr>
            <p:cNvPr id="582" name="Google Shape;582;p11"/>
            <p:cNvCxnSpPr/>
            <p:nvPr/>
          </p:nvCxnSpPr>
          <p:spPr>
            <a:xfrm>
              <a:off x="631019" y="2606721"/>
              <a:ext cx="0" cy="138752"/>
            </a:xfrm>
            <a:prstGeom prst="straightConnector1">
              <a:avLst/>
            </a:prstGeom>
            <a:noFill/>
            <a:ln cap="flat" cmpd="sng" w="28575">
              <a:solidFill>
                <a:srgbClr val="FF0000"/>
              </a:solidFill>
              <a:prstDash val="solid"/>
              <a:miter lim="800000"/>
              <a:headEnd len="sm" w="sm" type="none"/>
              <a:tailEnd len="sm" w="sm" type="none"/>
            </a:ln>
          </p:spPr>
        </p:cxnSp>
        <p:cxnSp>
          <p:nvCxnSpPr>
            <p:cNvPr id="583" name="Google Shape;583;p11"/>
            <p:cNvCxnSpPr/>
            <p:nvPr/>
          </p:nvCxnSpPr>
          <p:spPr>
            <a:xfrm>
              <a:off x="527012" y="2634014"/>
              <a:ext cx="0" cy="97808"/>
            </a:xfrm>
            <a:prstGeom prst="straightConnector1">
              <a:avLst/>
            </a:prstGeom>
            <a:noFill/>
            <a:ln cap="flat" cmpd="sng" w="28575">
              <a:solidFill>
                <a:srgbClr val="FF0000"/>
              </a:solidFill>
              <a:prstDash val="solid"/>
              <a:miter lim="800000"/>
              <a:headEnd len="sm" w="sm" type="none"/>
              <a:tailEnd len="sm" w="sm" type="none"/>
            </a:ln>
          </p:spPr>
        </p:cxnSp>
        <p:cxnSp>
          <p:nvCxnSpPr>
            <p:cNvPr id="584" name="Google Shape;584;p11"/>
            <p:cNvCxnSpPr/>
            <p:nvPr/>
          </p:nvCxnSpPr>
          <p:spPr>
            <a:xfrm>
              <a:off x="4753551" y="1842662"/>
              <a:ext cx="0" cy="829102"/>
            </a:xfrm>
            <a:prstGeom prst="straightConnector1">
              <a:avLst/>
            </a:prstGeom>
            <a:noFill/>
            <a:ln cap="flat" cmpd="sng" w="28575">
              <a:solidFill>
                <a:srgbClr val="FF0000"/>
              </a:solidFill>
              <a:prstDash val="solid"/>
              <a:miter lim="800000"/>
              <a:headEnd len="sm" w="sm" type="none"/>
              <a:tailEnd len="sm" w="sm" type="none"/>
            </a:ln>
          </p:spPr>
        </p:cxnSp>
        <p:cxnSp>
          <p:nvCxnSpPr>
            <p:cNvPr id="585" name="Google Shape;585;p11"/>
            <p:cNvCxnSpPr/>
            <p:nvPr/>
          </p:nvCxnSpPr>
          <p:spPr>
            <a:xfrm>
              <a:off x="4851359" y="1965919"/>
              <a:ext cx="0" cy="705845"/>
            </a:xfrm>
            <a:prstGeom prst="straightConnector1">
              <a:avLst/>
            </a:prstGeom>
            <a:noFill/>
            <a:ln cap="flat" cmpd="sng" w="28575">
              <a:solidFill>
                <a:srgbClr val="FF0000"/>
              </a:solidFill>
              <a:prstDash val="solid"/>
              <a:miter lim="800000"/>
              <a:headEnd len="sm" w="sm" type="none"/>
              <a:tailEnd len="sm" w="sm" type="none"/>
            </a:ln>
          </p:spPr>
        </p:cxnSp>
        <p:cxnSp>
          <p:nvCxnSpPr>
            <p:cNvPr id="586" name="Google Shape;586;p11"/>
            <p:cNvCxnSpPr/>
            <p:nvPr/>
          </p:nvCxnSpPr>
          <p:spPr>
            <a:xfrm>
              <a:off x="4949168" y="2069201"/>
              <a:ext cx="0" cy="629859"/>
            </a:xfrm>
            <a:prstGeom prst="straightConnector1">
              <a:avLst/>
            </a:prstGeom>
            <a:noFill/>
            <a:ln cap="flat" cmpd="sng" w="28575">
              <a:solidFill>
                <a:srgbClr val="FF0000"/>
              </a:solidFill>
              <a:prstDash val="solid"/>
              <a:miter lim="800000"/>
              <a:headEnd len="sm" w="sm" type="none"/>
              <a:tailEnd len="sm" w="sm" type="none"/>
            </a:ln>
          </p:spPr>
        </p:cxnSp>
        <p:cxnSp>
          <p:nvCxnSpPr>
            <p:cNvPr id="587" name="Google Shape;587;p11"/>
            <p:cNvCxnSpPr/>
            <p:nvPr/>
          </p:nvCxnSpPr>
          <p:spPr>
            <a:xfrm>
              <a:off x="5058349" y="2213213"/>
              <a:ext cx="0" cy="458551"/>
            </a:xfrm>
            <a:prstGeom prst="straightConnector1">
              <a:avLst/>
            </a:prstGeom>
            <a:noFill/>
            <a:ln cap="flat" cmpd="sng" w="28575">
              <a:solidFill>
                <a:srgbClr val="FF0000"/>
              </a:solidFill>
              <a:prstDash val="solid"/>
              <a:miter lim="800000"/>
              <a:headEnd len="sm" w="sm" type="none"/>
              <a:tailEnd len="sm" w="sm" type="none"/>
            </a:ln>
          </p:spPr>
        </p:cxnSp>
        <p:cxnSp>
          <p:nvCxnSpPr>
            <p:cNvPr id="588" name="Google Shape;588;p11"/>
            <p:cNvCxnSpPr/>
            <p:nvPr/>
          </p:nvCxnSpPr>
          <p:spPr>
            <a:xfrm>
              <a:off x="5153883" y="2315890"/>
              <a:ext cx="0" cy="346668"/>
            </a:xfrm>
            <a:prstGeom prst="straightConnector1">
              <a:avLst/>
            </a:prstGeom>
            <a:noFill/>
            <a:ln cap="flat" cmpd="sng" w="28575">
              <a:solidFill>
                <a:srgbClr val="FF0000"/>
              </a:solidFill>
              <a:prstDash val="solid"/>
              <a:miter lim="800000"/>
              <a:headEnd len="sm" w="sm" type="none"/>
              <a:tailEnd len="sm" w="sm" type="none"/>
            </a:ln>
          </p:spPr>
        </p:cxnSp>
        <p:cxnSp>
          <p:nvCxnSpPr>
            <p:cNvPr id="589" name="Google Shape;589;p11"/>
            <p:cNvCxnSpPr/>
            <p:nvPr/>
          </p:nvCxnSpPr>
          <p:spPr>
            <a:xfrm>
              <a:off x="5263062" y="2404496"/>
              <a:ext cx="0" cy="259088"/>
            </a:xfrm>
            <a:prstGeom prst="straightConnector1">
              <a:avLst/>
            </a:prstGeom>
            <a:noFill/>
            <a:ln cap="flat" cmpd="sng" w="28575">
              <a:solidFill>
                <a:srgbClr val="FF0000"/>
              </a:solidFill>
              <a:prstDash val="solid"/>
              <a:miter lim="800000"/>
              <a:headEnd len="sm" w="sm" type="none"/>
              <a:tailEnd len="sm" w="sm" type="none"/>
            </a:ln>
          </p:spPr>
        </p:cxnSp>
        <p:cxnSp>
          <p:nvCxnSpPr>
            <p:cNvPr id="590" name="Google Shape;590;p11"/>
            <p:cNvCxnSpPr/>
            <p:nvPr/>
          </p:nvCxnSpPr>
          <p:spPr>
            <a:xfrm>
              <a:off x="5372245" y="2467049"/>
              <a:ext cx="0" cy="212252"/>
            </a:xfrm>
            <a:prstGeom prst="straightConnector1">
              <a:avLst/>
            </a:prstGeom>
            <a:noFill/>
            <a:ln cap="flat" cmpd="sng" w="28575">
              <a:solidFill>
                <a:srgbClr val="FF0000"/>
              </a:solidFill>
              <a:prstDash val="solid"/>
              <a:miter lim="800000"/>
              <a:headEnd len="sm" w="sm" type="none"/>
              <a:tailEnd len="sm" w="sm" type="none"/>
            </a:ln>
          </p:spPr>
        </p:cxnSp>
        <p:cxnSp>
          <p:nvCxnSpPr>
            <p:cNvPr id="591" name="Google Shape;591;p11"/>
            <p:cNvCxnSpPr/>
            <p:nvPr/>
          </p:nvCxnSpPr>
          <p:spPr>
            <a:xfrm>
              <a:off x="5467780" y="2494341"/>
              <a:ext cx="0" cy="234286"/>
            </a:xfrm>
            <a:prstGeom prst="straightConnector1">
              <a:avLst/>
            </a:prstGeom>
            <a:noFill/>
            <a:ln cap="flat" cmpd="sng" w="28575">
              <a:solidFill>
                <a:srgbClr val="FF0000"/>
              </a:solidFill>
              <a:prstDash val="solid"/>
              <a:miter lim="800000"/>
              <a:headEnd len="sm" w="sm" type="none"/>
              <a:tailEnd len="sm" w="sm" type="none"/>
            </a:ln>
          </p:spPr>
        </p:cxnSp>
        <p:cxnSp>
          <p:nvCxnSpPr>
            <p:cNvPr id="592" name="Google Shape;592;p11"/>
            <p:cNvCxnSpPr/>
            <p:nvPr/>
          </p:nvCxnSpPr>
          <p:spPr>
            <a:xfrm>
              <a:off x="5576961" y="2535279"/>
              <a:ext cx="0" cy="196543"/>
            </a:xfrm>
            <a:prstGeom prst="straightConnector1">
              <a:avLst/>
            </a:prstGeom>
            <a:noFill/>
            <a:ln cap="flat" cmpd="sng" w="28575">
              <a:solidFill>
                <a:srgbClr val="FF0000"/>
              </a:solidFill>
              <a:prstDash val="solid"/>
              <a:miter lim="800000"/>
              <a:headEnd len="sm" w="sm" type="none"/>
              <a:tailEnd len="sm" w="sm" type="none"/>
            </a:ln>
          </p:spPr>
        </p:cxnSp>
        <p:cxnSp>
          <p:nvCxnSpPr>
            <p:cNvPr id="593" name="Google Shape;593;p11"/>
            <p:cNvCxnSpPr/>
            <p:nvPr/>
          </p:nvCxnSpPr>
          <p:spPr>
            <a:xfrm>
              <a:off x="5688100" y="2589876"/>
              <a:ext cx="0" cy="138752"/>
            </a:xfrm>
            <a:prstGeom prst="straightConnector1">
              <a:avLst/>
            </a:prstGeom>
            <a:noFill/>
            <a:ln cap="flat" cmpd="sng" w="28575">
              <a:solidFill>
                <a:srgbClr val="FF0000"/>
              </a:solidFill>
              <a:prstDash val="solid"/>
              <a:miter lim="800000"/>
              <a:headEnd len="sm" w="sm" type="none"/>
              <a:tailEnd len="sm" w="sm" type="none"/>
            </a:ln>
          </p:spPr>
        </p:cxnSp>
        <p:cxnSp>
          <p:nvCxnSpPr>
            <p:cNvPr id="594" name="Google Shape;594;p11"/>
            <p:cNvCxnSpPr/>
            <p:nvPr/>
          </p:nvCxnSpPr>
          <p:spPr>
            <a:xfrm>
              <a:off x="5792107" y="2617169"/>
              <a:ext cx="0" cy="97808"/>
            </a:xfrm>
            <a:prstGeom prst="straightConnector1">
              <a:avLst/>
            </a:prstGeom>
            <a:noFill/>
            <a:ln cap="flat" cmpd="sng" w="28575">
              <a:solidFill>
                <a:srgbClr val="FF0000"/>
              </a:solidFill>
              <a:prstDash val="solid"/>
              <a:miter lim="800000"/>
              <a:headEnd len="sm" w="sm" type="none"/>
              <a:tailEnd len="sm" w="sm" type="none"/>
            </a:ln>
          </p:spPr>
        </p:cxnSp>
        <p:cxnSp>
          <p:nvCxnSpPr>
            <p:cNvPr id="595" name="Google Shape;595;p11"/>
            <p:cNvCxnSpPr/>
            <p:nvPr/>
          </p:nvCxnSpPr>
          <p:spPr>
            <a:xfrm>
              <a:off x="375938" y="2699060"/>
              <a:ext cx="5648863" cy="0"/>
            </a:xfrm>
            <a:prstGeom prst="straightConnector1">
              <a:avLst/>
            </a:prstGeom>
            <a:noFill/>
            <a:ln cap="flat" cmpd="sng" w="76200">
              <a:solidFill>
                <a:schemeClr val="dk1"/>
              </a:solidFill>
              <a:prstDash val="solid"/>
              <a:miter lim="800000"/>
              <a:headEnd len="sm" w="sm" type="none"/>
              <a:tailEnd len="sm" w="sm" type="none"/>
            </a:ln>
          </p:spPr>
        </p:cxnSp>
        <p:sp>
          <p:nvSpPr>
            <p:cNvPr id="596" name="Google Shape;596;p11"/>
            <p:cNvSpPr txBox="1"/>
            <p:nvPr/>
          </p:nvSpPr>
          <p:spPr>
            <a:xfrm>
              <a:off x="2502086" y="1433015"/>
              <a:ext cx="13221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FF"/>
                  </a:solidFill>
                  <a:latin typeface="Calibri"/>
                  <a:ea typeface="Calibri"/>
                  <a:cs typeface="Calibri"/>
                  <a:sym typeface="Calibri"/>
                </a:rPr>
                <a:t>Suspension</a:t>
              </a:r>
              <a:endParaRPr/>
            </a:p>
          </p:txBody>
        </p:sp>
        <p:cxnSp>
          <p:nvCxnSpPr>
            <p:cNvPr id="597" name="Google Shape;597;p11"/>
            <p:cNvCxnSpPr/>
            <p:nvPr/>
          </p:nvCxnSpPr>
          <p:spPr>
            <a:xfrm>
              <a:off x="3384645" y="1884238"/>
              <a:ext cx="535166" cy="509807"/>
            </a:xfrm>
            <a:prstGeom prst="straightConnector1">
              <a:avLst/>
            </a:prstGeom>
            <a:noFill/>
            <a:ln cap="flat" cmpd="sng" w="9525">
              <a:solidFill>
                <a:schemeClr val="dk1"/>
              </a:solidFill>
              <a:prstDash val="solid"/>
              <a:miter lim="800000"/>
              <a:headEnd len="sm" w="sm" type="none"/>
              <a:tailEnd len="med" w="med" type="triangle"/>
            </a:ln>
          </p:spPr>
        </p:cxnSp>
        <p:cxnSp>
          <p:nvCxnSpPr>
            <p:cNvPr id="598" name="Google Shape;598;p11"/>
            <p:cNvCxnSpPr/>
            <p:nvPr/>
          </p:nvCxnSpPr>
          <p:spPr>
            <a:xfrm flipH="1">
              <a:off x="2457226" y="1860882"/>
              <a:ext cx="441875" cy="483782"/>
            </a:xfrm>
            <a:prstGeom prst="straightConnector1">
              <a:avLst/>
            </a:prstGeom>
            <a:noFill/>
            <a:ln cap="flat" cmpd="sng" w="9525">
              <a:solidFill>
                <a:schemeClr val="dk1"/>
              </a:solidFill>
              <a:prstDash val="solid"/>
              <a:miter lim="800000"/>
              <a:headEnd len="sm" w="sm" type="none"/>
              <a:tailEnd len="med" w="med" type="triangle"/>
            </a:ln>
          </p:spPr>
        </p:cxnSp>
      </p:grpSp>
      <p:grpSp>
        <p:nvGrpSpPr>
          <p:cNvPr id="599" name="Google Shape;599;p11"/>
          <p:cNvGrpSpPr/>
          <p:nvPr/>
        </p:nvGrpSpPr>
        <p:grpSpPr>
          <a:xfrm>
            <a:off x="7086383" y="1479030"/>
            <a:ext cx="3819525" cy="1653142"/>
            <a:chOff x="6629186" y="1502476"/>
            <a:chExt cx="3819525" cy="1653142"/>
          </a:xfrm>
        </p:grpSpPr>
        <p:pic>
          <p:nvPicPr>
            <p:cNvPr id="600" name="Google Shape;600;p11"/>
            <p:cNvPicPr preferRelativeResize="0"/>
            <p:nvPr/>
          </p:nvPicPr>
          <p:blipFill rotWithShape="1">
            <a:blip r:embed="rId7">
              <a:alphaModFix/>
            </a:blip>
            <a:srcRect b="0" l="0" r="0" t="0"/>
            <a:stretch/>
          </p:blipFill>
          <p:spPr>
            <a:xfrm>
              <a:off x="6629186" y="1955468"/>
              <a:ext cx="3819525" cy="1200150"/>
            </a:xfrm>
            <a:prstGeom prst="rect">
              <a:avLst/>
            </a:prstGeom>
            <a:noFill/>
            <a:ln>
              <a:noFill/>
            </a:ln>
          </p:spPr>
        </p:pic>
        <p:cxnSp>
          <p:nvCxnSpPr>
            <p:cNvPr id="601" name="Google Shape;601;p11"/>
            <p:cNvCxnSpPr/>
            <p:nvPr/>
          </p:nvCxnSpPr>
          <p:spPr>
            <a:xfrm>
              <a:off x="7360547" y="2069201"/>
              <a:ext cx="456506" cy="619408"/>
            </a:xfrm>
            <a:prstGeom prst="straightConnector1">
              <a:avLst/>
            </a:prstGeom>
            <a:noFill/>
            <a:ln cap="flat" cmpd="sng" w="38100">
              <a:solidFill>
                <a:srgbClr val="FF0000"/>
              </a:solidFill>
              <a:prstDash val="solid"/>
              <a:miter lim="800000"/>
              <a:headEnd len="sm" w="sm" type="none"/>
              <a:tailEnd len="sm" w="sm" type="none"/>
            </a:ln>
          </p:spPr>
        </p:cxnSp>
        <p:cxnSp>
          <p:nvCxnSpPr>
            <p:cNvPr id="602" name="Google Shape;602;p11"/>
            <p:cNvCxnSpPr/>
            <p:nvPr/>
          </p:nvCxnSpPr>
          <p:spPr>
            <a:xfrm>
              <a:off x="7861382" y="2098329"/>
              <a:ext cx="456506" cy="619408"/>
            </a:xfrm>
            <a:prstGeom prst="straightConnector1">
              <a:avLst/>
            </a:prstGeom>
            <a:noFill/>
            <a:ln cap="flat" cmpd="sng" w="38100">
              <a:solidFill>
                <a:srgbClr val="FF0000"/>
              </a:solidFill>
              <a:prstDash val="solid"/>
              <a:miter lim="800000"/>
              <a:headEnd len="sm" w="sm" type="none"/>
              <a:tailEnd len="sm" w="sm" type="none"/>
            </a:ln>
          </p:spPr>
        </p:cxnSp>
        <p:cxnSp>
          <p:nvCxnSpPr>
            <p:cNvPr id="603" name="Google Shape;603;p11"/>
            <p:cNvCxnSpPr/>
            <p:nvPr/>
          </p:nvCxnSpPr>
          <p:spPr>
            <a:xfrm>
              <a:off x="8302606" y="2069201"/>
              <a:ext cx="456506" cy="619408"/>
            </a:xfrm>
            <a:prstGeom prst="straightConnector1">
              <a:avLst/>
            </a:prstGeom>
            <a:noFill/>
            <a:ln cap="flat" cmpd="sng" w="38100">
              <a:solidFill>
                <a:srgbClr val="FF0000"/>
              </a:solidFill>
              <a:prstDash val="solid"/>
              <a:miter lim="800000"/>
              <a:headEnd len="sm" w="sm" type="none"/>
              <a:tailEnd len="sm" w="sm" type="none"/>
            </a:ln>
          </p:spPr>
        </p:cxnSp>
        <p:cxnSp>
          <p:nvCxnSpPr>
            <p:cNvPr id="604" name="Google Shape;604;p11"/>
            <p:cNvCxnSpPr/>
            <p:nvPr/>
          </p:nvCxnSpPr>
          <p:spPr>
            <a:xfrm>
              <a:off x="8782771" y="2084341"/>
              <a:ext cx="456506" cy="619408"/>
            </a:xfrm>
            <a:prstGeom prst="straightConnector1">
              <a:avLst/>
            </a:prstGeom>
            <a:noFill/>
            <a:ln cap="flat" cmpd="sng" w="38100">
              <a:solidFill>
                <a:srgbClr val="FF0000"/>
              </a:solidFill>
              <a:prstDash val="solid"/>
              <a:miter lim="800000"/>
              <a:headEnd len="sm" w="sm" type="none"/>
              <a:tailEnd len="sm" w="sm" type="none"/>
            </a:ln>
          </p:spPr>
        </p:cxnSp>
        <p:cxnSp>
          <p:nvCxnSpPr>
            <p:cNvPr id="605" name="Google Shape;605;p11"/>
            <p:cNvCxnSpPr/>
            <p:nvPr/>
          </p:nvCxnSpPr>
          <p:spPr>
            <a:xfrm>
              <a:off x="9698772" y="2043150"/>
              <a:ext cx="472719" cy="702322"/>
            </a:xfrm>
            <a:prstGeom prst="straightConnector1">
              <a:avLst/>
            </a:prstGeom>
            <a:noFill/>
            <a:ln cap="flat" cmpd="sng" w="38100">
              <a:solidFill>
                <a:srgbClr val="FF0000"/>
              </a:solidFill>
              <a:prstDash val="solid"/>
              <a:miter lim="800000"/>
              <a:headEnd len="sm" w="sm" type="none"/>
              <a:tailEnd len="sm" w="sm" type="none"/>
            </a:ln>
          </p:spPr>
        </p:cxnSp>
        <p:cxnSp>
          <p:nvCxnSpPr>
            <p:cNvPr id="606" name="Google Shape;606;p11"/>
            <p:cNvCxnSpPr/>
            <p:nvPr/>
          </p:nvCxnSpPr>
          <p:spPr>
            <a:xfrm flipH="1">
              <a:off x="7834333" y="2084341"/>
              <a:ext cx="467397" cy="618832"/>
            </a:xfrm>
            <a:prstGeom prst="straightConnector1">
              <a:avLst/>
            </a:prstGeom>
            <a:noFill/>
            <a:ln cap="flat" cmpd="sng" w="38100">
              <a:solidFill>
                <a:srgbClr val="FF0000"/>
              </a:solidFill>
              <a:prstDash val="solid"/>
              <a:miter lim="800000"/>
              <a:headEnd len="sm" w="sm" type="none"/>
              <a:tailEnd len="sm" w="sm" type="none"/>
            </a:ln>
          </p:spPr>
        </p:cxnSp>
        <p:cxnSp>
          <p:nvCxnSpPr>
            <p:cNvPr id="607" name="Google Shape;607;p11"/>
            <p:cNvCxnSpPr/>
            <p:nvPr/>
          </p:nvCxnSpPr>
          <p:spPr>
            <a:xfrm flipH="1">
              <a:off x="8287217" y="2099343"/>
              <a:ext cx="467397" cy="618832"/>
            </a:xfrm>
            <a:prstGeom prst="straightConnector1">
              <a:avLst/>
            </a:prstGeom>
            <a:noFill/>
            <a:ln cap="flat" cmpd="sng" w="38100">
              <a:solidFill>
                <a:srgbClr val="FF0000"/>
              </a:solidFill>
              <a:prstDash val="solid"/>
              <a:miter lim="800000"/>
              <a:headEnd len="sm" w="sm" type="none"/>
              <a:tailEnd len="sm" w="sm" type="none"/>
            </a:ln>
          </p:spPr>
        </p:cxnSp>
        <p:cxnSp>
          <p:nvCxnSpPr>
            <p:cNvPr id="608" name="Google Shape;608;p11"/>
            <p:cNvCxnSpPr/>
            <p:nvPr/>
          </p:nvCxnSpPr>
          <p:spPr>
            <a:xfrm flipH="1">
              <a:off x="8767929" y="2101508"/>
              <a:ext cx="467397" cy="618832"/>
            </a:xfrm>
            <a:prstGeom prst="straightConnector1">
              <a:avLst/>
            </a:prstGeom>
            <a:noFill/>
            <a:ln cap="flat" cmpd="sng" w="38100">
              <a:solidFill>
                <a:srgbClr val="FF0000"/>
              </a:solidFill>
              <a:prstDash val="solid"/>
              <a:miter lim="800000"/>
              <a:headEnd len="sm" w="sm" type="none"/>
              <a:tailEnd len="sm" w="sm" type="none"/>
            </a:ln>
          </p:spPr>
        </p:cxnSp>
        <p:cxnSp>
          <p:nvCxnSpPr>
            <p:cNvPr id="609" name="Google Shape;609;p11"/>
            <p:cNvCxnSpPr/>
            <p:nvPr/>
          </p:nvCxnSpPr>
          <p:spPr>
            <a:xfrm flipH="1">
              <a:off x="9256705" y="2074714"/>
              <a:ext cx="467397" cy="618832"/>
            </a:xfrm>
            <a:prstGeom prst="straightConnector1">
              <a:avLst/>
            </a:prstGeom>
            <a:noFill/>
            <a:ln cap="flat" cmpd="sng" w="38100">
              <a:solidFill>
                <a:srgbClr val="FF0000"/>
              </a:solidFill>
              <a:prstDash val="solid"/>
              <a:miter lim="800000"/>
              <a:headEnd len="sm" w="sm" type="none"/>
              <a:tailEnd len="sm" w="sm" type="none"/>
            </a:ln>
          </p:spPr>
        </p:cxnSp>
        <p:cxnSp>
          <p:nvCxnSpPr>
            <p:cNvPr id="610" name="Google Shape;610;p11"/>
            <p:cNvCxnSpPr/>
            <p:nvPr/>
          </p:nvCxnSpPr>
          <p:spPr>
            <a:xfrm>
              <a:off x="7831895" y="2072965"/>
              <a:ext cx="0" cy="630208"/>
            </a:xfrm>
            <a:prstGeom prst="straightConnector1">
              <a:avLst/>
            </a:prstGeom>
            <a:noFill/>
            <a:ln cap="flat" cmpd="sng" w="38100">
              <a:solidFill>
                <a:srgbClr val="FF0000"/>
              </a:solidFill>
              <a:prstDash val="solid"/>
              <a:miter lim="800000"/>
              <a:headEnd len="sm" w="sm" type="none"/>
              <a:tailEnd len="sm" w="sm" type="none"/>
            </a:ln>
          </p:spPr>
        </p:cxnSp>
        <p:cxnSp>
          <p:nvCxnSpPr>
            <p:cNvPr id="611" name="Google Shape;611;p11"/>
            <p:cNvCxnSpPr/>
            <p:nvPr/>
          </p:nvCxnSpPr>
          <p:spPr>
            <a:xfrm flipH="1">
              <a:off x="6882244" y="2054457"/>
              <a:ext cx="489984" cy="674170"/>
            </a:xfrm>
            <a:prstGeom prst="straightConnector1">
              <a:avLst/>
            </a:prstGeom>
            <a:noFill/>
            <a:ln cap="flat" cmpd="sng" w="38100">
              <a:solidFill>
                <a:srgbClr val="FF0000"/>
              </a:solidFill>
              <a:prstDash val="solid"/>
              <a:miter lim="800000"/>
              <a:headEnd len="sm" w="sm" type="none"/>
              <a:tailEnd len="sm" w="sm" type="none"/>
            </a:ln>
          </p:spPr>
        </p:cxnSp>
        <p:cxnSp>
          <p:nvCxnSpPr>
            <p:cNvPr id="612" name="Google Shape;612;p11"/>
            <p:cNvCxnSpPr/>
            <p:nvPr/>
          </p:nvCxnSpPr>
          <p:spPr>
            <a:xfrm>
              <a:off x="8299805" y="2131097"/>
              <a:ext cx="0" cy="557907"/>
            </a:xfrm>
            <a:prstGeom prst="straightConnector1">
              <a:avLst/>
            </a:prstGeom>
            <a:noFill/>
            <a:ln cap="flat" cmpd="sng" w="38100">
              <a:solidFill>
                <a:srgbClr val="FF0000"/>
              </a:solidFill>
              <a:prstDash val="solid"/>
              <a:miter lim="800000"/>
              <a:headEnd len="sm" w="sm" type="none"/>
              <a:tailEnd len="sm" w="sm" type="none"/>
            </a:ln>
          </p:spPr>
        </p:cxnSp>
        <p:cxnSp>
          <p:nvCxnSpPr>
            <p:cNvPr id="613" name="Google Shape;613;p11"/>
            <p:cNvCxnSpPr/>
            <p:nvPr/>
          </p:nvCxnSpPr>
          <p:spPr>
            <a:xfrm>
              <a:off x="8779753" y="2105749"/>
              <a:ext cx="4069" cy="597424"/>
            </a:xfrm>
            <a:prstGeom prst="straightConnector1">
              <a:avLst/>
            </a:prstGeom>
            <a:noFill/>
            <a:ln cap="flat" cmpd="sng" w="38100">
              <a:solidFill>
                <a:srgbClr val="FF0000"/>
              </a:solidFill>
              <a:prstDash val="solid"/>
              <a:miter lim="800000"/>
              <a:headEnd len="sm" w="sm" type="none"/>
              <a:tailEnd len="sm" w="sm" type="none"/>
            </a:ln>
          </p:spPr>
        </p:cxnSp>
        <p:cxnSp>
          <p:nvCxnSpPr>
            <p:cNvPr id="614" name="Google Shape;614;p11"/>
            <p:cNvCxnSpPr/>
            <p:nvPr/>
          </p:nvCxnSpPr>
          <p:spPr>
            <a:xfrm flipH="1">
              <a:off x="9244839" y="2106073"/>
              <a:ext cx="12587" cy="597530"/>
            </a:xfrm>
            <a:prstGeom prst="straightConnector1">
              <a:avLst/>
            </a:prstGeom>
            <a:noFill/>
            <a:ln cap="flat" cmpd="sng" w="38100">
              <a:solidFill>
                <a:srgbClr val="FF0000"/>
              </a:solidFill>
              <a:prstDash val="solid"/>
              <a:miter lim="800000"/>
              <a:headEnd len="sm" w="sm" type="none"/>
              <a:tailEnd len="sm" w="sm" type="none"/>
            </a:ln>
          </p:spPr>
        </p:cxnSp>
        <p:cxnSp>
          <p:nvCxnSpPr>
            <p:cNvPr id="615" name="Google Shape;615;p11"/>
            <p:cNvCxnSpPr/>
            <p:nvPr/>
          </p:nvCxnSpPr>
          <p:spPr>
            <a:xfrm flipH="1">
              <a:off x="9708863" y="2106073"/>
              <a:ext cx="12587" cy="597530"/>
            </a:xfrm>
            <a:prstGeom prst="straightConnector1">
              <a:avLst/>
            </a:prstGeom>
            <a:noFill/>
            <a:ln cap="flat" cmpd="sng" w="38100">
              <a:solidFill>
                <a:srgbClr val="FF0000"/>
              </a:solidFill>
              <a:prstDash val="solid"/>
              <a:miter lim="800000"/>
              <a:headEnd len="sm" w="sm" type="none"/>
              <a:tailEnd len="sm" w="sm" type="none"/>
            </a:ln>
          </p:spPr>
        </p:cxnSp>
        <p:cxnSp>
          <p:nvCxnSpPr>
            <p:cNvPr id="616" name="Google Shape;616;p11"/>
            <p:cNvCxnSpPr/>
            <p:nvPr/>
          </p:nvCxnSpPr>
          <p:spPr>
            <a:xfrm rot="10800000">
              <a:off x="7355420" y="2069596"/>
              <a:ext cx="2366030" cy="0"/>
            </a:xfrm>
            <a:prstGeom prst="straightConnector1">
              <a:avLst/>
            </a:prstGeom>
            <a:noFill/>
            <a:ln cap="flat" cmpd="sng" w="38100">
              <a:solidFill>
                <a:srgbClr val="FF0000"/>
              </a:solidFill>
              <a:prstDash val="solid"/>
              <a:miter lim="800000"/>
              <a:headEnd len="sm" w="sm" type="none"/>
              <a:tailEnd len="sm" w="sm" type="none"/>
            </a:ln>
          </p:spPr>
        </p:cxnSp>
        <p:cxnSp>
          <p:nvCxnSpPr>
            <p:cNvPr id="617" name="Google Shape;617;p11"/>
            <p:cNvCxnSpPr/>
            <p:nvPr/>
          </p:nvCxnSpPr>
          <p:spPr>
            <a:xfrm>
              <a:off x="7361039" y="2121561"/>
              <a:ext cx="8752" cy="594343"/>
            </a:xfrm>
            <a:prstGeom prst="straightConnector1">
              <a:avLst/>
            </a:prstGeom>
            <a:noFill/>
            <a:ln cap="flat" cmpd="sng" w="38100">
              <a:solidFill>
                <a:srgbClr val="FF0000"/>
              </a:solidFill>
              <a:prstDash val="solid"/>
              <a:miter lim="800000"/>
              <a:headEnd len="sm" w="sm" type="none"/>
              <a:tailEnd len="sm" w="sm" type="none"/>
            </a:ln>
          </p:spPr>
        </p:cxnSp>
        <p:cxnSp>
          <p:nvCxnSpPr>
            <p:cNvPr id="618" name="Google Shape;618;p11"/>
            <p:cNvCxnSpPr/>
            <p:nvPr/>
          </p:nvCxnSpPr>
          <p:spPr>
            <a:xfrm flipH="1">
              <a:off x="6868355" y="2699060"/>
              <a:ext cx="3258284" cy="17266"/>
            </a:xfrm>
            <a:prstGeom prst="straightConnector1">
              <a:avLst/>
            </a:prstGeom>
            <a:noFill/>
            <a:ln cap="flat" cmpd="sng" w="38100">
              <a:solidFill>
                <a:srgbClr val="FF0000"/>
              </a:solidFill>
              <a:prstDash val="solid"/>
              <a:miter lim="800000"/>
              <a:headEnd len="sm" w="sm" type="none"/>
              <a:tailEnd len="sm" w="sm" type="none"/>
            </a:ln>
          </p:spPr>
        </p:cxnSp>
        <p:sp>
          <p:nvSpPr>
            <p:cNvPr id="619" name="Google Shape;619;p11"/>
            <p:cNvSpPr txBox="1"/>
            <p:nvPr/>
          </p:nvSpPr>
          <p:spPr>
            <a:xfrm>
              <a:off x="8200994" y="1502476"/>
              <a:ext cx="82009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FF"/>
                  </a:solidFill>
                  <a:latin typeface="Calibri"/>
                  <a:ea typeface="Calibri"/>
                  <a:cs typeface="Calibri"/>
                  <a:sym typeface="Calibri"/>
                </a:rPr>
                <a:t>Truss</a:t>
              </a:r>
              <a:endParaRPr/>
            </a:p>
          </p:txBody>
        </p:sp>
        <p:cxnSp>
          <p:nvCxnSpPr>
            <p:cNvPr id="620" name="Google Shape;620;p11"/>
            <p:cNvCxnSpPr/>
            <p:nvPr/>
          </p:nvCxnSpPr>
          <p:spPr>
            <a:xfrm>
              <a:off x="8817076" y="1884238"/>
              <a:ext cx="204015" cy="341966"/>
            </a:xfrm>
            <a:prstGeom prst="straightConnector1">
              <a:avLst/>
            </a:prstGeom>
            <a:noFill/>
            <a:ln cap="flat" cmpd="sng" w="9525">
              <a:solidFill>
                <a:schemeClr val="dk1"/>
              </a:solidFill>
              <a:prstDash val="solid"/>
              <a:miter lim="800000"/>
              <a:headEnd len="sm" w="sm" type="none"/>
              <a:tailEnd len="med" w="med" type="triangle"/>
            </a:ln>
          </p:spPr>
        </p:cxnSp>
        <p:cxnSp>
          <p:nvCxnSpPr>
            <p:cNvPr id="621" name="Google Shape;621;p11"/>
            <p:cNvCxnSpPr/>
            <p:nvPr/>
          </p:nvCxnSpPr>
          <p:spPr>
            <a:xfrm flipH="1">
              <a:off x="8096127" y="1860882"/>
              <a:ext cx="235406" cy="341880"/>
            </a:xfrm>
            <a:prstGeom prst="straightConnector1">
              <a:avLst/>
            </a:prstGeom>
            <a:noFill/>
            <a:ln cap="flat" cmpd="sng" w="9525">
              <a:solidFill>
                <a:schemeClr val="dk1"/>
              </a:solidFill>
              <a:prstDash val="solid"/>
              <a:miter lim="800000"/>
              <a:headEnd len="sm" w="sm" type="none"/>
              <a:tailEnd len="med" w="med" type="triangle"/>
            </a:ln>
          </p:spPr>
        </p:cxnSp>
      </p:grpSp>
      <p:grpSp>
        <p:nvGrpSpPr>
          <p:cNvPr id="622" name="Google Shape;622;p11"/>
          <p:cNvGrpSpPr/>
          <p:nvPr/>
        </p:nvGrpSpPr>
        <p:grpSpPr>
          <a:xfrm>
            <a:off x="904334" y="3740408"/>
            <a:ext cx="3581857" cy="2529903"/>
            <a:chOff x="447137" y="3740408"/>
            <a:chExt cx="3581857" cy="2529903"/>
          </a:xfrm>
        </p:grpSpPr>
        <p:cxnSp>
          <p:nvCxnSpPr>
            <p:cNvPr id="623" name="Google Shape;623;p11"/>
            <p:cNvCxnSpPr/>
            <p:nvPr/>
          </p:nvCxnSpPr>
          <p:spPr>
            <a:xfrm>
              <a:off x="4028994" y="5417238"/>
              <a:ext cx="0" cy="833436"/>
            </a:xfrm>
            <a:prstGeom prst="straightConnector1">
              <a:avLst/>
            </a:prstGeom>
            <a:noFill/>
            <a:ln cap="flat" cmpd="sng" w="9525">
              <a:solidFill>
                <a:schemeClr val="dk1"/>
              </a:solidFill>
              <a:prstDash val="solid"/>
              <a:miter lim="800000"/>
              <a:headEnd len="sm" w="sm" type="none"/>
              <a:tailEnd len="sm" w="sm" type="none"/>
            </a:ln>
          </p:spPr>
        </p:cxnSp>
        <p:cxnSp>
          <p:nvCxnSpPr>
            <p:cNvPr id="624" name="Google Shape;624;p11"/>
            <p:cNvCxnSpPr/>
            <p:nvPr/>
          </p:nvCxnSpPr>
          <p:spPr>
            <a:xfrm>
              <a:off x="452316" y="5436875"/>
              <a:ext cx="0" cy="833436"/>
            </a:xfrm>
            <a:prstGeom prst="straightConnector1">
              <a:avLst/>
            </a:prstGeom>
            <a:noFill/>
            <a:ln cap="flat" cmpd="sng" w="9525">
              <a:solidFill>
                <a:schemeClr val="dk1"/>
              </a:solidFill>
              <a:prstDash val="solid"/>
              <a:miter lim="800000"/>
              <a:headEnd len="sm" w="sm" type="none"/>
              <a:tailEnd len="sm" w="sm" type="none"/>
            </a:ln>
          </p:spPr>
        </p:cxnSp>
        <p:cxnSp>
          <p:nvCxnSpPr>
            <p:cNvPr id="625" name="Google Shape;625;p11"/>
            <p:cNvCxnSpPr/>
            <p:nvPr/>
          </p:nvCxnSpPr>
          <p:spPr>
            <a:xfrm>
              <a:off x="2252238" y="4269670"/>
              <a:ext cx="1653925" cy="1147568"/>
            </a:xfrm>
            <a:prstGeom prst="straightConnector1">
              <a:avLst/>
            </a:prstGeom>
            <a:noFill/>
            <a:ln cap="flat" cmpd="sng" w="28575">
              <a:solidFill>
                <a:srgbClr val="FF0000"/>
              </a:solidFill>
              <a:prstDash val="solid"/>
              <a:miter lim="800000"/>
              <a:headEnd len="sm" w="sm" type="none"/>
              <a:tailEnd len="sm" w="sm" type="none"/>
            </a:ln>
          </p:spPr>
        </p:cxnSp>
        <p:cxnSp>
          <p:nvCxnSpPr>
            <p:cNvPr id="626" name="Google Shape;626;p11"/>
            <p:cNvCxnSpPr/>
            <p:nvPr/>
          </p:nvCxnSpPr>
          <p:spPr>
            <a:xfrm flipH="1">
              <a:off x="573918" y="4299961"/>
              <a:ext cx="1653925" cy="1147568"/>
            </a:xfrm>
            <a:prstGeom prst="straightConnector1">
              <a:avLst/>
            </a:prstGeom>
            <a:noFill/>
            <a:ln cap="flat" cmpd="sng" w="28575">
              <a:solidFill>
                <a:srgbClr val="FF0000"/>
              </a:solidFill>
              <a:prstDash val="solid"/>
              <a:miter lim="800000"/>
              <a:headEnd len="sm" w="sm" type="none"/>
              <a:tailEnd len="sm" w="sm" type="none"/>
            </a:ln>
          </p:spPr>
        </p:cxnSp>
        <p:cxnSp>
          <p:nvCxnSpPr>
            <p:cNvPr id="627" name="Google Shape;627;p11"/>
            <p:cNvCxnSpPr/>
            <p:nvPr/>
          </p:nvCxnSpPr>
          <p:spPr>
            <a:xfrm>
              <a:off x="2252238" y="4586575"/>
              <a:ext cx="1247711" cy="871607"/>
            </a:xfrm>
            <a:prstGeom prst="straightConnector1">
              <a:avLst/>
            </a:prstGeom>
            <a:noFill/>
            <a:ln cap="flat" cmpd="sng" w="28575">
              <a:solidFill>
                <a:srgbClr val="FF0000"/>
              </a:solidFill>
              <a:prstDash val="solid"/>
              <a:miter lim="800000"/>
              <a:headEnd len="sm" w="sm" type="none"/>
              <a:tailEnd len="sm" w="sm" type="none"/>
            </a:ln>
          </p:spPr>
        </p:cxnSp>
        <p:cxnSp>
          <p:nvCxnSpPr>
            <p:cNvPr id="628" name="Google Shape;628;p11"/>
            <p:cNvCxnSpPr/>
            <p:nvPr/>
          </p:nvCxnSpPr>
          <p:spPr>
            <a:xfrm>
              <a:off x="2265886" y="4952640"/>
              <a:ext cx="671623" cy="464598"/>
            </a:xfrm>
            <a:prstGeom prst="straightConnector1">
              <a:avLst/>
            </a:prstGeom>
            <a:noFill/>
            <a:ln cap="flat" cmpd="sng" w="28575">
              <a:solidFill>
                <a:srgbClr val="FF0000"/>
              </a:solidFill>
              <a:prstDash val="solid"/>
              <a:miter lim="800000"/>
              <a:headEnd len="sm" w="sm" type="none"/>
              <a:tailEnd len="sm" w="sm" type="none"/>
            </a:ln>
          </p:spPr>
        </p:cxnSp>
        <p:cxnSp>
          <p:nvCxnSpPr>
            <p:cNvPr id="629" name="Google Shape;629;p11"/>
            <p:cNvCxnSpPr/>
            <p:nvPr/>
          </p:nvCxnSpPr>
          <p:spPr>
            <a:xfrm>
              <a:off x="2238065" y="4423311"/>
              <a:ext cx="1477030" cy="1034871"/>
            </a:xfrm>
            <a:prstGeom prst="straightConnector1">
              <a:avLst/>
            </a:prstGeom>
            <a:noFill/>
            <a:ln cap="flat" cmpd="sng" w="28575">
              <a:solidFill>
                <a:srgbClr val="FF0000"/>
              </a:solidFill>
              <a:prstDash val="solid"/>
              <a:miter lim="800000"/>
              <a:headEnd len="sm" w="sm" type="none"/>
              <a:tailEnd len="sm" w="sm" type="none"/>
            </a:ln>
          </p:spPr>
        </p:cxnSp>
        <p:cxnSp>
          <p:nvCxnSpPr>
            <p:cNvPr id="630" name="Google Shape;630;p11"/>
            <p:cNvCxnSpPr/>
            <p:nvPr/>
          </p:nvCxnSpPr>
          <p:spPr>
            <a:xfrm>
              <a:off x="2279535" y="4802510"/>
              <a:ext cx="879605" cy="614728"/>
            </a:xfrm>
            <a:prstGeom prst="straightConnector1">
              <a:avLst/>
            </a:prstGeom>
            <a:noFill/>
            <a:ln cap="flat" cmpd="sng" w="28575">
              <a:solidFill>
                <a:srgbClr val="FF0000"/>
              </a:solidFill>
              <a:prstDash val="solid"/>
              <a:miter lim="800000"/>
              <a:headEnd len="sm" w="sm" type="none"/>
              <a:tailEnd len="sm" w="sm" type="none"/>
            </a:ln>
          </p:spPr>
        </p:cxnSp>
        <p:cxnSp>
          <p:nvCxnSpPr>
            <p:cNvPr id="631" name="Google Shape;631;p11"/>
            <p:cNvCxnSpPr/>
            <p:nvPr/>
          </p:nvCxnSpPr>
          <p:spPr>
            <a:xfrm>
              <a:off x="2252237" y="5118194"/>
              <a:ext cx="504651" cy="329335"/>
            </a:xfrm>
            <a:prstGeom prst="straightConnector1">
              <a:avLst/>
            </a:prstGeom>
            <a:noFill/>
            <a:ln cap="flat" cmpd="sng" w="28575">
              <a:solidFill>
                <a:srgbClr val="FF0000"/>
              </a:solidFill>
              <a:prstDash val="solid"/>
              <a:miter lim="800000"/>
              <a:headEnd len="sm" w="sm" type="none"/>
              <a:tailEnd len="sm" w="sm" type="none"/>
            </a:ln>
          </p:spPr>
        </p:cxnSp>
        <p:grpSp>
          <p:nvGrpSpPr>
            <p:cNvPr id="632" name="Google Shape;632;p11"/>
            <p:cNvGrpSpPr/>
            <p:nvPr/>
          </p:nvGrpSpPr>
          <p:grpSpPr>
            <a:xfrm flipH="1">
              <a:off x="782032" y="4435204"/>
              <a:ext cx="1477030" cy="1034871"/>
              <a:chOff x="5338387" y="4575711"/>
              <a:chExt cx="1477030" cy="1034871"/>
            </a:xfrm>
          </p:grpSpPr>
          <p:cxnSp>
            <p:nvCxnSpPr>
              <p:cNvPr id="633" name="Google Shape;633;p11"/>
              <p:cNvCxnSpPr/>
              <p:nvPr/>
            </p:nvCxnSpPr>
            <p:spPr>
              <a:xfrm>
                <a:off x="5352560" y="4738975"/>
                <a:ext cx="1247711" cy="871607"/>
              </a:xfrm>
              <a:prstGeom prst="straightConnector1">
                <a:avLst/>
              </a:prstGeom>
              <a:noFill/>
              <a:ln cap="flat" cmpd="sng" w="28575">
                <a:solidFill>
                  <a:srgbClr val="FF0000"/>
                </a:solidFill>
                <a:prstDash val="solid"/>
                <a:miter lim="800000"/>
                <a:headEnd len="sm" w="sm" type="none"/>
                <a:tailEnd len="sm" w="sm" type="none"/>
              </a:ln>
            </p:spPr>
          </p:cxnSp>
          <p:cxnSp>
            <p:nvCxnSpPr>
              <p:cNvPr id="634" name="Google Shape;634;p11"/>
              <p:cNvCxnSpPr/>
              <p:nvPr/>
            </p:nvCxnSpPr>
            <p:spPr>
              <a:xfrm>
                <a:off x="5366208" y="5105040"/>
                <a:ext cx="671623" cy="464598"/>
              </a:xfrm>
              <a:prstGeom prst="straightConnector1">
                <a:avLst/>
              </a:prstGeom>
              <a:noFill/>
              <a:ln cap="flat" cmpd="sng" w="28575">
                <a:solidFill>
                  <a:srgbClr val="FF0000"/>
                </a:solidFill>
                <a:prstDash val="solid"/>
                <a:miter lim="800000"/>
                <a:headEnd len="sm" w="sm" type="none"/>
                <a:tailEnd len="sm" w="sm" type="none"/>
              </a:ln>
            </p:spPr>
          </p:cxnSp>
          <p:cxnSp>
            <p:nvCxnSpPr>
              <p:cNvPr id="635" name="Google Shape;635;p11"/>
              <p:cNvCxnSpPr/>
              <p:nvPr/>
            </p:nvCxnSpPr>
            <p:spPr>
              <a:xfrm>
                <a:off x="5338387" y="4575711"/>
                <a:ext cx="1477030" cy="1034871"/>
              </a:xfrm>
              <a:prstGeom prst="straightConnector1">
                <a:avLst/>
              </a:prstGeom>
              <a:noFill/>
              <a:ln cap="flat" cmpd="sng" w="28575">
                <a:solidFill>
                  <a:srgbClr val="FF0000"/>
                </a:solidFill>
                <a:prstDash val="solid"/>
                <a:miter lim="800000"/>
                <a:headEnd len="sm" w="sm" type="none"/>
                <a:tailEnd len="sm" w="sm" type="none"/>
              </a:ln>
            </p:spPr>
          </p:cxnSp>
          <p:cxnSp>
            <p:nvCxnSpPr>
              <p:cNvPr id="636" name="Google Shape;636;p11"/>
              <p:cNvCxnSpPr/>
              <p:nvPr/>
            </p:nvCxnSpPr>
            <p:spPr>
              <a:xfrm>
                <a:off x="5379857" y="4954910"/>
                <a:ext cx="879605" cy="614728"/>
              </a:xfrm>
              <a:prstGeom prst="straightConnector1">
                <a:avLst/>
              </a:prstGeom>
              <a:noFill/>
              <a:ln cap="flat" cmpd="sng" w="28575">
                <a:solidFill>
                  <a:srgbClr val="FF0000"/>
                </a:solidFill>
                <a:prstDash val="solid"/>
                <a:miter lim="800000"/>
                <a:headEnd len="sm" w="sm" type="none"/>
                <a:tailEnd len="sm" w="sm" type="none"/>
              </a:ln>
            </p:spPr>
          </p:cxnSp>
          <p:cxnSp>
            <p:nvCxnSpPr>
              <p:cNvPr id="637" name="Google Shape;637;p11"/>
              <p:cNvCxnSpPr/>
              <p:nvPr/>
            </p:nvCxnSpPr>
            <p:spPr>
              <a:xfrm>
                <a:off x="5352559" y="5270594"/>
                <a:ext cx="504651" cy="329335"/>
              </a:xfrm>
              <a:prstGeom prst="straightConnector1">
                <a:avLst/>
              </a:prstGeom>
              <a:noFill/>
              <a:ln cap="flat" cmpd="sng" w="28575">
                <a:solidFill>
                  <a:srgbClr val="FF0000"/>
                </a:solidFill>
                <a:prstDash val="solid"/>
                <a:miter lim="800000"/>
                <a:headEnd len="sm" w="sm" type="none"/>
                <a:tailEnd len="sm" w="sm" type="none"/>
              </a:ln>
            </p:spPr>
          </p:cxnSp>
        </p:grpSp>
        <p:cxnSp>
          <p:nvCxnSpPr>
            <p:cNvPr id="638" name="Google Shape;638;p11"/>
            <p:cNvCxnSpPr/>
            <p:nvPr/>
          </p:nvCxnSpPr>
          <p:spPr>
            <a:xfrm>
              <a:off x="447137" y="5458182"/>
              <a:ext cx="3581857" cy="0"/>
            </a:xfrm>
            <a:prstGeom prst="straightConnector1">
              <a:avLst/>
            </a:prstGeom>
            <a:noFill/>
            <a:ln cap="flat" cmpd="sng" w="76200">
              <a:solidFill>
                <a:schemeClr val="dk1"/>
              </a:solidFill>
              <a:prstDash val="solid"/>
              <a:miter lim="800000"/>
              <a:headEnd len="sm" w="sm" type="none"/>
              <a:tailEnd len="sm" w="sm" type="none"/>
            </a:ln>
          </p:spPr>
        </p:cxnSp>
        <p:cxnSp>
          <p:nvCxnSpPr>
            <p:cNvPr id="639" name="Google Shape;639;p11"/>
            <p:cNvCxnSpPr/>
            <p:nvPr/>
          </p:nvCxnSpPr>
          <p:spPr>
            <a:xfrm rot="10800000">
              <a:off x="2252238" y="4281560"/>
              <a:ext cx="0" cy="1988751"/>
            </a:xfrm>
            <a:prstGeom prst="straightConnector1">
              <a:avLst/>
            </a:prstGeom>
            <a:noFill/>
            <a:ln cap="flat" cmpd="sng" w="76200">
              <a:solidFill>
                <a:schemeClr val="dk1"/>
              </a:solidFill>
              <a:prstDash val="solid"/>
              <a:miter lim="800000"/>
              <a:headEnd len="sm" w="sm" type="none"/>
              <a:tailEnd len="sm" w="sm" type="none"/>
            </a:ln>
          </p:spPr>
        </p:cxnSp>
        <p:sp>
          <p:nvSpPr>
            <p:cNvPr id="640" name="Google Shape;640;p11"/>
            <p:cNvSpPr txBox="1"/>
            <p:nvPr/>
          </p:nvSpPr>
          <p:spPr>
            <a:xfrm>
              <a:off x="1639077" y="3740408"/>
              <a:ext cx="19170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FF"/>
                  </a:solidFill>
                  <a:latin typeface="Calibri"/>
                  <a:ea typeface="Calibri"/>
                  <a:cs typeface="Calibri"/>
                  <a:sym typeface="Calibri"/>
                </a:rPr>
                <a:t>Cable-Stayed</a:t>
              </a:r>
              <a:endParaRPr/>
            </a:p>
          </p:txBody>
        </p:sp>
        <p:cxnSp>
          <p:nvCxnSpPr>
            <p:cNvPr id="641" name="Google Shape;641;p11"/>
            <p:cNvCxnSpPr/>
            <p:nvPr/>
          </p:nvCxnSpPr>
          <p:spPr>
            <a:xfrm>
              <a:off x="2465425" y="4124910"/>
              <a:ext cx="535166" cy="509807"/>
            </a:xfrm>
            <a:prstGeom prst="straightConnector1">
              <a:avLst/>
            </a:prstGeom>
            <a:noFill/>
            <a:ln cap="flat" cmpd="sng" w="9525">
              <a:solidFill>
                <a:schemeClr val="dk1"/>
              </a:solidFill>
              <a:prstDash val="solid"/>
              <a:miter lim="800000"/>
              <a:headEnd len="sm" w="sm" type="none"/>
              <a:tailEnd len="med" w="med" type="triangle"/>
            </a:ln>
          </p:spPr>
        </p:cxnSp>
        <p:cxnSp>
          <p:nvCxnSpPr>
            <p:cNvPr id="642" name="Google Shape;642;p11"/>
            <p:cNvCxnSpPr/>
            <p:nvPr/>
          </p:nvCxnSpPr>
          <p:spPr>
            <a:xfrm flipH="1">
              <a:off x="1538006" y="4101554"/>
              <a:ext cx="441875" cy="483782"/>
            </a:xfrm>
            <a:prstGeom prst="straightConnector1">
              <a:avLst/>
            </a:prstGeom>
            <a:noFill/>
            <a:ln cap="flat" cmpd="sng" w="9525">
              <a:solidFill>
                <a:schemeClr val="dk1"/>
              </a:solidFill>
              <a:prstDash val="solid"/>
              <a:miter lim="800000"/>
              <a:headEnd len="sm" w="sm" type="none"/>
              <a:tailEnd len="med" w="med" type="triangle"/>
            </a:ln>
          </p:spPr>
        </p:cxnSp>
      </p:grpSp>
      <p:grpSp>
        <p:nvGrpSpPr>
          <p:cNvPr id="643" name="Google Shape;643;p11"/>
          <p:cNvGrpSpPr/>
          <p:nvPr/>
        </p:nvGrpSpPr>
        <p:grpSpPr>
          <a:xfrm>
            <a:off x="5233060" y="4380604"/>
            <a:ext cx="3389581" cy="1486781"/>
            <a:chOff x="4775863" y="4380604"/>
            <a:chExt cx="3389581" cy="1486781"/>
          </a:xfrm>
        </p:grpSpPr>
        <p:sp>
          <p:nvSpPr>
            <p:cNvPr id="644" name="Google Shape;644;p11"/>
            <p:cNvSpPr/>
            <p:nvPr/>
          </p:nvSpPr>
          <p:spPr>
            <a:xfrm>
              <a:off x="4775863" y="4672431"/>
              <a:ext cx="3389581" cy="1147568"/>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11"/>
            <p:cNvSpPr/>
            <p:nvPr/>
          </p:nvSpPr>
          <p:spPr>
            <a:xfrm>
              <a:off x="5185294" y="4909931"/>
              <a:ext cx="2628347" cy="874802"/>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11"/>
            <p:cNvSpPr/>
            <p:nvPr/>
          </p:nvSpPr>
          <p:spPr>
            <a:xfrm rot="-5400000">
              <a:off x="6020743" y="4074485"/>
              <a:ext cx="957453" cy="2628347"/>
            </a:xfrm>
            <a:prstGeom prst="flowChartDelay">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11"/>
            <p:cNvSpPr txBox="1"/>
            <p:nvPr/>
          </p:nvSpPr>
          <p:spPr>
            <a:xfrm>
              <a:off x="6094315" y="5340837"/>
              <a:ext cx="8103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FF"/>
                  </a:solidFill>
                  <a:latin typeface="Calibri"/>
                  <a:ea typeface="Calibri"/>
                  <a:cs typeface="Calibri"/>
                  <a:sym typeface="Calibri"/>
                </a:rPr>
                <a:t>Arch</a:t>
              </a:r>
              <a:endParaRPr/>
            </a:p>
          </p:txBody>
        </p:sp>
        <p:cxnSp>
          <p:nvCxnSpPr>
            <p:cNvPr id="648" name="Google Shape;648;p11"/>
            <p:cNvCxnSpPr/>
            <p:nvPr/>
          </p:nvCxnSpPr>
          <p:spPr>
            <a:xfrm flipH="1" rot="10800000">
              <a:off x="6680921" y="5016113"/>
              <a:ext cx="1023538" cy="496313"/>
            </a:xfrm>
            <a:prstGeom prst="straightConnector1">
              <a:avLst/>
            </a:prstGeom>
            <a:noFill/>
            <a:ln cap="flat" cmpd="sng" w="9525">
              <a:solidFill>
                <a:schemeClr val="dk1"/>
              </a:solidFill>
              <a:prstDash val="solid"/>
              <a:miter lim="800000"/>
              <a:headEnd len="sm" w="sm" type="none"/>
              <a:tailEnd len="med" w="med" type="triangle"/>
            </a:ln>
          </p:spPr>
        </p:cxnSp>
        <p:cxnSp>
          <p:nvCxnSpPr>
            <p:cNvPr id="649" name="Google Shape;649;p11"/>
            <p:cNvCxnSpPr>
              <a:stCxn id="647" idx="1"/>
            </p:cNvCxnSpPr>
            <p:nvPr/>
          </p:nvCxnSpPr>
          <p:spPr>
            <a:xfrm rot="10800000">
              <a:off x="5294515" y="5016103"/>
              <a:ext cx="799800" cy="509400"/>
            </a:xfrm>
            <a:prstGeom prst="straightConnector1">
              <a:avLst/>
            </a:prstGeom>
            <a:noFill/>
            <a:ln cap="flat" cmpd="sng" w="9525">
              <a:solidFill>
                <a:schemeClr val="dk1"/>
              </a:solidFill>
              <a:prstDash val="solid"/>
              <a:miter lim="800000"/>
              <a:headEnd len="sm" w="sm" type="none"/>
              <a:tailEnd len="med" w="med" type="triangle"/>
            </a:ln>
          </p:spPr>
        </p:cxnSp>
        <p:cxnSp>
          <p:nvCxnSpPr>
            <p:cNvPr id="650" name="Google Shape;650;p11"/>
            <p:cNvCxnSpPr/>
            <p:nvPr/>
          </p:nvCxnSpPr>
          <p:spPr>
            <a:xfrm rot="10800000">
              <a:off x="4819140" y="4380604"/>
              <a:ext cx="0" cy="1309929"/>
            </a:xfrm>
            <a:prstGeom prst="straightConnector1">
              <a:avLst/>
            </a:prstGeom>
            <a:noFill/>
            <a:ln cap="flat" cmpd="sng" w="76200">
              <a:solidFill>
                <a:schemeClr val="dk1"/>
              </a:solidFill>
              <a:prstDash val="solid"/>
              <a:miter lim="800000"/>
              <a:headEnd len="sm" w="sm" type="none"/>
              <a:tailEnd len="sm" w="sm" type="none"/>
            </a:ln>
          </p:spPr>
        </p:cxnSp>
        <p:cxnSp>
          <p:nvCxnSpPr>
            <p:cNvPr id="651" name="Google Shape;651;p11"/>
            <p:cNvCxnSpPr/>
            <p:nvPr/>
          </p:nvCxnSpPr>
          <p:spPr>
            <a:xfrm rot="10800000">
              <a:off x="8137786" y="4395601"/>
              <a:ext cx="0" cy="1309929"/>
            </a:xfrm>
            <a:prstGeom prst="straightConnector1">
              <a:avLst/>
            </a:prstGeom>
            <a:noFill/>
            <a:ln cap="flat" cmpd="sng" w="76200">
              <a:solidFill>
                <a:schemeClr val="dk1"/>
              </a:solidFill>
              <a:prstDash val="solid"/>
              <a:miter lim="800000"/>
              <a:headEnd len="sm" w="sm" type="none"/>
              <a:tailEnd len="sm" w="sm" type="none"/>
            </a:ln>
          </p:spPr>
        </p:cxn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2000"/>
                                        <p:tgtEl>
                                          <p:spTgt spid="549"/>
                                        </p:tgtEl>
                                      </p:cBhvr>
                                    </p:animEffect>
                                  </p:childTnLst>
                                </p:cTn>
                              </p:par>
                            </p:childTnLst>
                          </p:cTn>
                        </p:par>
                        <p:par>
                          <p:cTn fill="hold">
                            <p:stCondLst>
                              <p:cond delay="2000"/>
                            </p:stCondLst>
                            <p:childTnLst>
                              <p:par>
                                <p:cTn fill="hold" nodeType="afterEffect" presetClass="entr" presetID="10" presetSubtype="0">
                                  <p:stCondLst>
                                    <p:cond delay="500"/>
                                  </p:stCondLst>
                                  <p:childTnLst>
                                    <p:set>
                                      <p:cBhvr>
                                        <p:cTn dur="1" fill="hold">
                                          <p:stCondLst>
                                            <p:cond delay="0"/>
                                          </p:stCondLst>
                                        </p:cTn>
                                        <p:tgtEl>
                                          <p:spTgt spid="599"/>
                                        </p:tgtEl>
                                        <p:attrNameLst>
                                          <p:attrName>style.visibility</p:attrName>
                                        </p:attrNameLst>
                                      </p:cBhvr>
                                      <p:to>
                                        <p:strVal val="visible"/>
                                      </p:to>
                                    </p:set>
                                    <p:animEffect filter="fade" transition="in">
                                      <p:cBhvr>
                                        <p:cTn dur="2000"/>
                                        <p:tgtEl>
                                          <p:spTgt spid="599"/>
                                        </p:tgtEl>
                                      </p:cBhvr>
                                    </p:animEffect>
                                  </p:childTnLst>
                                </p:cTn>
                              </p:par>
                            </p:childTnLst>
                          </p:cTn>
                        </p:par>
                        <p:par>
                          <p:cTn fill="hold">
                            <p:stCondLst>
                              <p:cond delay="4000"/>
                            </p:stCondLst>
                            <p:childTnLst>
                              <p:par>
                                <p:cTn fill="hold" nodeType="afterEffect" presetClass="entr" presetID="10" presetSubtype="0">
                                  <p:stCondLst>
                                    <p:cond delay="500"/>
                                  </p:stCondLst>
                                  <p:childTnLst>
                                    <p:set>
                                      <p:cBhvr>
                                        <p:cTn dur="1" fill="hold">
                                          <p:stCondLst>
                                            <p:cond delay="0"/>
                                          </p:stCondLst>
                                        </p:cTn>
                                        <p:tgtEl>
                                          <p:spTgt spid="622"/>
                                        </p:tgtEl>
                                        <p:attrNameLst>
                                          <p:attrName>style.visibility</p:attrName>
                                        </p:attrNameLst>
                                      </p:cBhvr>
                                      <p:to>
                                        <p:strVal val="visible"/>
                                      </p:to>
                                    </p:set>
                                    <p:animEffect filter="fade" transition="in">
                                      <p:cBhvr>
                                        <p:cTn dur="2000"/>
                                        <p:tgtEl>
                                          <p:spTgt spid="622"/>
                                        </p:tgtEl>
                                      </p:cBhvr>
                                    </p:animEffect>
                                  </p:childTnLst>
                                </p:cTn>
                              </p:par>
                            </p:childTnLst>
                          </p:cTn>
                        </p:par>
                        <p:par>
                          <p:cTn fill="hold">
                            <p:stCondLst>
                              <p:cond delay="6000"/>
                            </p:stCondLst>
                            <p:childTnLst>
                              <p:par>
                                <p:cTn fill="hold" nodeType="afterEffect" presetClass="entr" presetID="10" presetSubtype="0">
                                  <p:stCondLst>
                                    <p:cond delay="500"/>
                                  </p:stCondLst>
                                  <p:childTnLst>
                                    <p:set>
                                      <p:cBhvr>
                                        <p:cTn dur="1" fill="hold">
                                          <p:stCondLst>
                                            <p:cond delay="0"/>
                                          </p:stCondLst>
                                        </p:cTn>
                                        <p:tgtEl>
                                          <p:spTgt spid="643"/>
                                        </p:tgtEl>
                                        <p:attrNameLst>
                                          <p:attrName>style.visibility</p:attrName>
                                        </p:attrNameLst>
                                      </p:cBhvr>
                                      <p:to>
                                        <p:strVal val="visible"/>
                                      </p:to>
                                    </p:set>
                                    <p:animEffect filter="fade" transition="in">
                                      <p:cBhvr>
                                        <p:cTn dur="2000"/>
                                        <p:tgtEl>
                                          <p:spTgt spid="643"/>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2000"/>
                                        <p:tgtEl>
                                          <p:spTgt spid="545"/>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6" name="Shape 656"/>
        <p:cNvGrpSpPr/>
        <p:nvPr/>
      </p:nvGrpSpPr>
      <p:grpSpPr>
        <a:xfrm>
          <a:off x="0" y="0"/>
          <a:ext cx="0" cy="0"/>
          <a:chOff x="0" y="0"/>
          <a:chExt cx="0" cy="0"/>
        </a:xfrm>
      </p:grpSpPr>
      <p:sp>
        <p:nvSpPr>
          <p:cNvPr id="657" name="Google Shape;657;p12"/>
          <p:cNvSpPr txBox="1"/>
          <p:nvPr>
            <p:ph type="title"/>
          </p:nvPr>
        </p:nvSpPr>
        <p:spPr>
          <a:xfrm>
            <a:off x="342900" y="400051"/>
            <a:ext cx="10515600" cy="10717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  Fun STEAM Excercise</a:t>
            </a:r>
            <a:endParaRPr b="1">
              <a:solidFill>
                <a:srgbClr val="5C0F8C"/>
              </a:solidFill>
              <a:latin typeface="Tahoma"/>
              <a:ea typeface="Tahoma"/>
              <a:cs typeface="Tahoma"/>
              <a:sym typeface="Tahoma"/>
            </a:endParaRPr>
          </a:p>
        </p:txBody>
      </p:sp>
      <p:pic>
        <p:nvPicPr>
          <p:cNvPr id="658" name="Google Shape;658;p12"/>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sp>
        <p:nvSpPr>
          <p:cNvPr id="659" name="Google Shape;659;p12"/>
          <p:cNvSpPr txBox="1"/>
          <p:nvPr/>
        </p:nvSpPr>
        <p:spPr>
          <a:xfrm>
            <a:off x="1444641" y="2563824"/>
            <a:ext cx="9082682" cy="2424958"/>
          </a:xfrm>
          <a:prstGeom prst="rect">
            <a:avLst/>
          </a:prstGeom>
          <a:noFill/>
          <a:ln>
            <a:noFill/>
          </a:ln>
        </p:spPr>
        <p:txBody>
          <a:bodyPr anchorCtr="0" anchor="t" bIns="45700" lIns="91425" spcFirstLastPara="1" rIns="91425" wrap="square" tIns="45700">
            <a:normAutofit/>
          </a:bodyPr>
          <a:lstStyle/>
          <a:p>
            <a:pPr indent="0" lvl="0" marL="0" marR="0" rtl="0" algn="ctr">
              <a:lnSpc>
                <a:spcPct val="120000"/>
              </a:lnSpc>
              <a:spcBef>
                <a:spcPts val="0"/>
              </a:spcBef>
              <a:spcAft>
                <a:spcPts val="0"/>
              </a:spcAft>
              <a:buClr>
                <a:schemeClr val="dk1"/>
              </a:buClr>
              <a:buSzPts val="3200"/>
              <a:buFont typeface="Arial"/>
              <a:buNone/>
            </a:pPr>
            <a:r>
              <a:rPr b="1" lang="en-US" sz="3200">
                <a:solidFill>
                  <a:schemeClr val="dk1"/>
                </a:solidFill>
                <a:latin typeface="Arial"/>
                <a:ea typeface="Arial"/>
                <a:cs typeface="Arial"/>
                <a:sym typeface="Arial"/>
              </a:rPr>
              <a:t>Find a non-breakable object that is about 5 pounds in weight.  Try building a bridge that can hold the 5 pound object.</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9"/>
                                        </p:tgtEl>
                                        <p:attrNameLst>
                                          <p:attrName>style.visibility</p:attrName>
                                        </p:attrNameLst>
                                      </p:cBhvr>
                                      <p:to>
                                        <p:strVal val="visible"/>
                                      </p:to>
                                    </p:set>
                                    <p:anim calcmode="lin" valueType="num">
                                      <p:cBhvr additive="base">
                                        <p:cTn dur="500"/>
                                        <p:tgtEl>
                                          <p:spTgt spid="65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4" name="Shape 664"/>
        <p:cNvGrpSpPr/>
        <p:nvPr/>
      </p:nvGrpSpPr>
      <p:grpSpPr>
        <a:xfrm>
          <a:off x="0" y="0"/>
          <a:ext cx="0" cy="0"/>
          <a:chOff x="0" y="0"/>
          <a:chExt cx="0" cy="0"/>
        </a:xfrm>
      </p:grpSpPr>
      <p:sp>
        <p:nvSpPr>
          <p:cNvPr id="665" name="Google Shape;665;p13"/>
          <p:cNvSpPr txBox="1"/>
          <p:nvPr>
            <p:ph type="title"/>
          </p:nvPr>
        </p:nvSpPr>
        <p:spPr>
          <a:xfrm>
            <a:off x="342900" y="400051"/>
            <a:ext cx="10515600" cy="10717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  Lesson 1 Quiz</a:t>
            </a:r>
            <a:endParaRPr/>
          </a:p>
        </p:txBody>
      </p:sp>
      <p:pic>
        <p:nvPicPr>
          <p:cNvPr id="666" name="Google Shape;666;p13"/>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sp>
        <p:nvSpPr>
          <p:cNvPr id="667" name="Google Shape;667;p13"/>
          <p:cNvSpPr txBox="1"/>
          <p:nvPr/>
        </p:nvSpPr>
        <p:spPr>
          <a:xfrm>
            <a:off x="722490" y="1614311"/>
            <a:ext cx="74115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Q: </a:t>
            </a:r>
            <a:r>
              <a:rPr lang="en-US" sz="1800">
                <a:solidFill>
                  <a:schemeClr val="dk1"/>
                </a:solidFill>
                <a:latin typeface="Calibri"/>
                <a:ea typeface="Calibri"/>
                <a:cs typeface="Calibri"/>
                <a:sym typeface="Calibri"/>
              </a:rPr>
              <a:t>What creates a force pulling objects towards the center of the Earth? </a:t>
            </a:r>
            <a:endParaRPr/>
          </a:p>
        </p:txBody>
      </p:sp>
      <p:sp>
        <p:nvSpPr>
          <p:cNvPr id="668" name="Google Shape;668;p13"/>
          <p:cNvSpPr txBox="1"/>
          <p:nvPr/>
        </p:nvSpPr>
        <p:spPr>
          <a:xfrm>
            <a:off x="722490" y="2690336"/>
            <a:ext cx="76222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Q: </a:t>
            </a:r>
            <a:r>
              <a:rPr lang="en-US" sz="1800">
                <a:solidFill>
                  <a:schemeClr val="dk1"/>
                </a:solidFill>
                <a:latin typeface="Calibri"/>
                <a:ea typeface="Calibri"/>
                <a:cs typeface="Calibri"/>
                <a:sym typeface="Calibri"/>
              </a:rPr>
              <a:t>Which of the follow towers is least stable and most likely to fall over? </a:t>
            </a:r>
            <a:endParaRPr/>
          </a:p>
        </p:txBody>
      </p:sp>
      <p:sp>
        <p:nvSpPr>
          <p:cNvPr id="669" name="Google Shape;669;p13"/>
          <p:cNvSpPr txBox="1"/>
          <p:nvPr/>
        </p:nvSpPr>
        <p:spPr>
          <a:xfrm>
            <a:off x="722490" y="5307518"/>
            <a:ext cx="77254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Q: </a:t>
            </a:r>
            <a:r>
              <a:rPr lang="en-US" sz="1800">
                <a:solidFill>
                  <a:schemeClr val="dk1"/>
                </a:solidFill>
                <a:latin typeface="Calibri"/>
                <a:ea typeface="Calibri"/>
                <a:cs typeface="Calibri"/>
                <a:sym typeface="Calibri"/>
              </a:rPr>
              <a:t>Which of the following is NOT a type of reinforcement used in bridge design?</a:t>
            </a:r>
            <a:endParaRPr/>
          </a:p>
        </p:txBody>
      </p:sp>
      <p:grpSp>
        <p:nvGrpSpPr>
          <p:cNvPr id="670" name="Google Shape;670;p13"/>
          <p:cNvGrpSpPr/>
          <p:nvPr/>
        </p:nvGrpSpPr>
        <p:grpSpPr>
          <a:xfrm>
            <a:off x="1278635" y="3150709"/>
            <a:ext cx="10160673" cy="1467735"/>
            <a:chOff x="1278635" y="3150709"/>
            <a:chExt cx="10160673" cy="1467735"/>
          </a:xfrm>
        </p:grpSpPr>
        <p:sp>
          <p:nvSpPr>
            <p:cNvPr id="671" name="Google Shape;671;p13"/>
            <p:cNvSpPr txBox="1"/>
            <p:nvPr/>
          </p:nvSpPr>
          <p:spPr>
            <a:xfrm>
              <a:off x="1278635" y="4249112"/>
              <a:ext cx="101606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                                                           B.                                                        C. </a:t>
              </a:r>
              <a:endParaRPr/>
            </a:p>
          </p:txBody>
        </p:sp>
        <p:sp>
          <p:nvSpPr>
            <p:cNvPr id="672" name="Google Shape;672;p13"/>
            <p:cNvSpPr/>
            <p:nvPr/>
          </p:nvSpPr>
          <p:spPr>
            <a:xfrm>
              <a:off x="1702349" y="3852895"/>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13"/>
            <p:cNvSpPr/>
            <p:nvPr/>
          </p:nvSpPr>
          <p:spPr>
            <a:xfrm>
              <a:off x="2155000" y="3852895"/>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4" name="Google Shape;674;p13"/>
            <p:cNvSpPr/>
            <p:nvPr/>
          </p:nvSpPr>
          <p:spPr>
            <a:xfrm>
              <a:off x="2552090" y="3855032"/>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5" name="Google Shape;675;p13"/>
            <p:cNvSpPr/>
            <p:nvPr/>
          </p:nvSpPr>
          <p:spPr>
            <a:xfrm>
              <a:off x="3004741" y="3855032"/>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13"/>
            <p:cNvSpPr/>
            <p:nvPr/>
          </p:nvSpPr>
          <p:spPr>
            <a:xfrm>
              <a:off x="1907024" y="3690945"/>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7" name="Google Shape;677;p13"/>
            <p:cNvSpPr/>
            <p:nvPr/>
          </p:nvSpPr>
          <p:spPr>
            <a:xfrm>
              <a:off x="2359675" y="3690945"/>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13"/>
            <p:cNvSpPr/>
            <p:nvPr/>
          </p:nvSpPr>
          <p:spPr>
            <a:xfrm>
              <a:off x="2167260" y="3564544"/>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9" name="Google Shape;679;p13"/>
            <p:cNvSpPr/>
            <p:nvPr/>
          </p:nvSpPr>
          <p:spPr>
            <a:xfrm>
              <a:off x="2800066" y="3701278"/>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0" name="Google Shape;680;p13"/>
            <p:cNvSpPr/>
            <p:nvPr/>
          </p:nvSpPr>
          <p:spPr>
            <a:xfrm>
              <a:off x="2619911" y="3553949"/>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13"/>
            <p:cNvSpPr/>
            <p:nvPr/>
          </p:nvSpPr>
          <p:spPr>
            <a:xfrm>
              <a:off x="2390175" y="3407693"/>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2" name="Google Shape;682;p13"/>
            <p:cNvSpPr/>
            <p:nvPr/>
          </p:nvSpPr>
          <p:spPr>
            <a:xfrm>
              <a:off x="5385861" y="4183492"/>
              <a:ext cx="653277"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3" name="Google Shape;683;p13"/>
            <p:cNvSpPr/>
            <p:nvPr/>
          </p:nvSpPr>
          <p:spPr>
            <a:xfrm>
              <a:off x="5389065" y="4036163"/>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4" name="Google Shape;684;p13"/>
            <p:cNvSpPr/>
            <p:nvPr/>
          </p:nvSpPr>
          <p:spPr>
            <a:xfrm>
              <a:off x="5382290" y="3889971"/>
              <a:ext cx="659119"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5" name="Google Shape;685;p13"/>
            <p:cNvSpPr/>
            <p:nvPr/>
          </p:nvSpPr>
          <p:spPr>
            <a:xfrm>
              <a:off x="5382290" y="3739844"/>
              <a:ext cx="659119"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6" name="Google Shape;686;p13"/>
            <p:cNvSpPr/>
            <p:nvPr/>
          </p:nvSpPr>
          <p:spPr>
            <a:xfrm>
              <a:off x="5384057" y="3584300"/>
              <a:ext cx="653277"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7" name="Google Shape;687;p13"/>
            <p:cNvSpPr/>
            <p:nvPr/>
          </p:nvSpPr>
          <p:spPr>
            <a:xfrm>
              <a:off x="5387261" y="3436971"/>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8" name="Google Shape;688;p13"/>
            <p:cNvSpPr/>
            <p:nvPr/>
          </p:nvSpPr>
          <p:spPr>
            <a:xfrm>
              <a:off x="5390464" y="3298038"/>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9" name="Google Shape;689;p13"/>
            <p:cNvSpPr/>
            <p:nvPr/>
          </p:nvSpPr>
          <p:spPr>
            <a:xfrm>
              <a:off x="5380018" y="3150709"/>
              <a:ext cx="659119"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90" name="Google Shape;690;p13"/>
            <p:cNvGrpSpPr/>
            <p:nvPr/>
          </p:nvGrpSpPr>
          <p:grpSpPr>
            <a:xfrm>
              <a:off x="8136798" y="3184886"/>
              <a:ext cx="2209120" cy="1363313"/>
              <a:chOff x="8486183" y="3166629"/>
              <a:chExt cx="2209120" cy="1363313"/>
            </a:xfrm>
          </p:grpSpPr>
          <p:sp>
            <p:nvSpPr>
              <p:cNvPr id="691" name="Google Shape;691;p13"/>
              <p:cNvSpPr/>
              <p:nvPr/>
            </p:nvSpPr>
            <p:spPr>
              <a:xfrm>
                <a:off x="8486183" y="4199412"/>
                <a:ext cx="653277"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2" name="Google Shape;692;p13"/>
              <p:cNvSpPr/>
              <p:nvPr/>
            </p:nvSpPr>
            <p:spPr>
              <a:xfrm>
                <a:off x="8694107" y="4052083"/>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3" name="Google Shape;693;p13"/>
              <p:cNvSpPr/>
              <p:nvPr/>
            </p:nvSpPr>
            <p:spPr>
              <a:xfrm>
                <a:off x="8919343" y="3905891"/>
                <a:ext cx="659119"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4" name="Google Shape;694;p13"/>
              <p:cNvSpPr/>
              <p:nvPr/>
            </p:nvSpPr>
            <p:spPr>
              <a:xfrm>
                <a:off x="9137709" y="3755764"/>
                <a:ext cx="659119"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5" name="Google Shape;695;p13"/>
              <p:cNvSpPr/>
              <p:nvPr/>
            </p:nvSpPr>
            <p:spPr>
              <a:xfrm>
                <a:off x="9371489" y="3600220"/>
                <a:ext cx="653277"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6" name="Google Shape;696;p13"/>
              <p:cNvSpPr/>
              <p:nvPr/>
            </p:nvSpPr>
            <p:spPr>
              <a:xfrm>
                <a:off x="9593057" y="3452891"/>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7" name="Google Shape;697;p13"/>
              <p:cNvSpPr/>
              <p:nvPr/>
            </p:nvSpPr>
            <p:spPr>
              <a:xfrm>
                <a:off x="9814622" y="3313958"/>
                <a:ext cx="645066"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8" name="Google Shape;698;p13"/>
              <p:cNvSpPr/>
              <p:nvPr/>
            </p:nvSpPr>
            <p:spPr>
              <a:xfrm>
                <a:off x="10036184" y="3166629"/>
                <a:ext cx="659119" cy="330530"/>
              </a:xfrm>
              <a:prstGeom prst="cube">
                <a:avLst>
                  <a:gd fmla="val 58053"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
        <p:nvSpPr>
          <p:cNvPr id="699" name="Google Shape;699;p13"/>
          <p:cNvSpPr txBox="1"/>
          <p:nvPr/>
        </p:nvSpPr>
        <p:spPr>
          <a:xfrm>
            <a:off x="1278634" y="5706649"/>
            <a:ext cx="101606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  Tension               B.  Suspension              C. Truss </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500"/>
                                        <p:tgtEl>
                                          <p:spTgt spid="6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par>
                                <p:cTn fill="hold" nodeType="withEffect" presetClass="entr" presetID="2" presetSubtype="4">
                                  <p:stCondLst>
                                    <p:cond delay="250"/>
                                  </p:stCondLst>
                                  <p:childTnLst>
                                    <p:set>
                                      <p:cBhvr>
                                        <p:cTn dur="1" fill="hold">
                                          <p:stCondLst>
                                            <p:cond delay="0"/>
                                          </p:stCondLst>
                                        </p:cTn>
                                        <p:tgtEl>
                                          <p:spTgt spid="670"/>
                                        </p:tgtEl>
                                        <p:attrNameLst>
                                          <p:attrName>style.visibility</p:attrName>
                                        </p:attrNameLst>
                                      </p:cBhvr>
                                      <p:to>
                                        <p:strVal val="visible"/>
                                      </p:to>
                                    </p:set>
                                    <p:anim calcmode="lin" valueType="num">
                                      <p:cBhvr additive="base">
                                        <p:cTn dur="500"/>
                                        <p:tgtEl>
                                          <p:spTgt spid="67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par>
                                <p:cTn fill="hold" nodeType="withEffect" presetClass="entr" presetID="10" presetSubtype="0">
                                  <p:stCondLst>
                                    <p:cond delay="25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14"/>
          <p:cNvSpPr txBox="1"/>
          <p:nvPr/>
        </p:nvSpPr>
        <p:spPr>
          <a:xfrm>
            <a:off x="3609213" y="1679034"/>
            <a:ext cx="4502260" cy="164208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Tahoma"/>
                <a:ea typeface="Tahoma"/>
                <a:cs typeface="Tahoma"/>
                <a:sym typeface="Tahoma"/>
              </a:rPr>
              <a:t>Lesson length: </a:t>
            </a:r>
            <a:r>
              <a:rPr b="0" i="0" lang="en-US" sz="1800" u="none" cap="none" strike="noStrike">
                <a:solidFill>
                  <a:srgbClr val="000000"/>
                </a:solidFill>
                <a:latin typeface="Tahoma"/>
                <a:ea typeface="Tahoma"/>
                <a:cs typeface="Tahoma"/>
                <a:sym typeface="Tahoma"/>
              </a:rPr>
              <a:t>40 min.</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Tahoma"/>
                <a:ea typeface="Tahoma"/>
                <a:cs typeface="Tahoma"/>
                <a:sym typeface="Tahoma"/>
              </a:rPr>
              <a:t>Key Learning: </a:t>
            </a:r>
            <a:r>
              <a:rPr b="0" i="0" lang="en-US" sz="1800" u="none" cap="none" strike="noStrike">
                <a:solidFill>
                  <a:srgbClr val="000000"/>
                </a:solidFill>
                <a:latin typeface="Tahoma"/>
                <a:ea typeface="Tahoma"/>
                <a:cs typeface="Tahoma"/>
                <a:sym typeface="Tahoma"/>
              </a:rPr>
              <a:t>Closed loop circuits,</a:t>
            </a:r>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Tahoma"/>
                <a:ea typeface="Tahoma"/>
                <a:cs typeface="Tahoma"/>
                <a:sym typeface="Tahoma"/>
              </a:rPr>
              <a:t>short circuits</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ahoma"/>
              <a:ea typeface="Tahoma"/>
              <a:cs typeface="Tahoma"/>
              <a:sym typeface="Tahoma"/>
            </a:endParaRPr>
          </a:p>
          <a:p>
            <a:pPr indent="0" lvl="0" marL="0" marR="0" rtl="0" algn="l">
              <a:spcBef>
                <a:spcPts val="0"/>
              </a:spcBef>
              <a:spcAft>
                <a:spcPts val="0"/>
              </a:spcAft>
              <a:buNone/>
            </a:pPr>
            <a:r>
              <a:rPr b="1" i="0" lang="en-US" sz="1800" u="none" cap="none" strike="noStrike">
                <a:solidFill>
                  <a:srgbClr val="000000"/>
                </a:solidFill>
                <a:latin typeface="Tahoma"/>
                <a:ea typeface="Tahoma"/>
                <a:cs typeface="Tahoma"/>
                <a:sym typeface="Tahoma"/>
              </a:rPr>
              <a:t>NGSS Areas: </a:t>
            </a:r>
            <a:r>
              <a:rPr b="0" i="0" lang="en-US" sz="1800" u="none" cap="none" strike="noStrike">
                <a:solidFill>
                  <a:srgbClr val="000000"/>
                </a:solidFill>
                <a:latin typeface="Tahoma"/>
                <a:ea typeface="Tahoma"/>
                <a:cs typeface="Tahoma"/>
                <a:sym typeface="Tahoma"/>
              </a:rPr>
              <a:t>2-PS1, </a:t>
            </a:r>
            <a:r>
              <a:rPr lang="en-US" sz="1800">
                <a:solidFill>
                  <a:srgbClr val="000000"/>
                </a:solidFill>
                <a:latin typeface="Tahoma"/>
                <a:ea typeface="Tahoma"/>
                <a:cs typeface="Tahoma"/>
                <a:sym typeface="Tahoma"/>
              </a:rPr>
              <a:t>K-2-ETS1</a:t>
            </a:r>
            <a:endParaRPr b="0" i="0" sz="1400" u="none" cap="none" strike="noStrike">
              <a:solidFill>
                <a:srgbClr val="000000"/>
              </a:solidFill>
              <a:latin typeface="Tahoma"/>
              <a:ea typeface="Tahoma"/>
              <a:cs typeface="Tahoma"/>
              <a:sym typeface="Tahoma"/>
            </a:endParaRPr>
          </a:p>
        </p:txBody>
      </p:sp>
      <p:sp>
        <p:nvSpPr>
          <p:cNvPr id="706" name="Google Shape;70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lang="en-US">
                <a:solidFill>
                  <a:srgbClr val="7030A0"/>
                </a:solidFill>
                <a:latin typeface="Tahoma"/>
                <a:ea typeface="Tahoma"/>
                <a:cs typeface="Tahoma"/>
                <a:sym typeface="Tahoma"/>
              </a:rPr>
              <a:t>Lesson 2 – Electricity &amp; Circuits</a:t>
            </a:r>
            <a:endParaRPr/>
          </a:p>
        </p:txBody>
      </p:sp>
      <p:pic>
        <p:nvPicPr>
          <p:cNvPr id="707" name="Google Shape;707;p14"/>
          <p:cNvPicPr preferRelativeResize="0"/>
          <p:nvPr/>
        </p:nvPicPr>
        <p:blipFill rotWithShape="1">
          <a:blip r:embed="rId3">
            <a:alphaModFix/>
          </a:blip>
          <a:srcRect b="0" l="0" r="0" t="0"/>
          <a:stretch/>
        </p:blipFill>
        <p:spPr>
          <a:xfrm>
            <a:off x="964295" y="1715080"/>
            <a:ext cx="2229956" cy="2229956"/>
          </a:xfrm>
          <a:prstGeom prst="rect">
            <a:avLst/>
          </a:prstGeom>
          <a:noFill/>
          <a:ln>
            <a:noFill/>
          </a:ln>
        </p:spPr>
      </p:pic>
      <p:pic>
        <p:nvPicPr>
          <p:cNvPr id="708" name="Google Shape;708;p14"/>
          <p:cNvPicPr preferRelativeResize="0"/>
          <p:nvPr/>
        </p:nvPicPr>
        <p:blipFill rotWithShape="1">
          <a:blip r:embed="rId4">
            <a:alphaModFix/>
          </a:blip>
          <a:srcRect b="0" l="0" r="0" t="0"/>
          <a:stretch/>
        </p:blipFill>
        <p:spPr>
          <a:xfrm>
            <a:off x="1358275" y="4343869"/>
            <a:ext cx="1289559" cy="1887790"/>
          </a:xfrm>
          <a:prstGeom prst="rect">
            <a:avLst/>
          </a:prstGeom>
          <a:noFill/>
          <a:ln>
            <a:noFill/>
          </a:ln>
        </p:spPr>
      </p:pic>
      <p:grpSp>
        <p:nvGrpSpPr>
          <p:cNvPr id="709" name="Google Shape;709;p14"/>
          <p:cNvGrpSpPr/>
          <p:nvPr/>
        </p:nvGrpSpPr>
        <p:grpSpPr>
          <a:xfrm>
            <a:off x="8268160" y="1512679"/>
            <a:ext cx="2955392" cy="4864713"/>
            <a:chOff x="8778894" y="1593975"/>
            <a:chExt cx="2955392" cy="4864713"/>
          </a:xfrm>
        </p:grpSpPr>
        <p:pic>
          <p:nvPicPr>
            <p:cNvPr id="710" name="Google Shape;710;p14"/>
            <p:cNvPicPr preferRelativeResize="0"/>
            <p:nvPr/>
          </p:nvPicPr>
          <p:blipFill rotWithShape="1">
            <a:blip r:embed="rId5">
              <a:alphaModFix/>
            </a:blip>
            <a:srcRect b="0" l="0" r="0" t="0"/>
            <a:stretch/>
          </p:blipFill>
          <p:spPr>
            <a:xfrm>
              <a:off x="8787041" y="2055641"/>
              <a:ext cx="2939099" cy="4403047"/>
            </a:xfrm>
            <a:prstGeom prst="rect">
              <a:avLst/>
            </a:prstGeom>
            <a:noFill/>
            <a:ln>
              <a:noFill/>
            </a:ln>
          </p:spPr>
        </p:pic>
        <p:sp>
          <p:nvSpPr>
            <p:cNvPr id="711" name="Google Shape;711;p14"/>
            <p:cNvSpPr txBox="1"/>
            <p:nvPr/>
          </p:nvSpPr>
          <p:spPr>
            <a:xfrm>
              <a:off x="8778894" y="1593975"/>
              <a:ext cx="2955392" cy="4144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7030A0"/>
                  </a:solidFill>
                  <a:latin typeface="Tahoma"/>
                  <a:ea typeface="Tahoma"/>
                  <a:cs typeface="Tahoma"/>
                  <a:sym typeface="Tahoma"/>
                </a:rPr>
                <a:t>Simple Circuit</a:t>
              </a:r>
              <a:endParaRPr b="1" i="0" sz="1800" u="none" cap="none" strike="noStrike">
                <a:solidFill>
                  <a:srgbClr val="7030A0"/>
                </a:solidFill>
                <a:latin typeface="Tahoma"/>
                <a:ea typeface="Tahoma"/>
                <a:cs typeface="Tahoma"/>
                <a:sym typeface="Tahoma"/>
              </a:endParaRPr>
            </a:p>
          </p:txBody>
        </p:sp>
      </p:grpSp>
      <p:pic>
        <p:nvPicPr>
          <p:cNvPr id="712" name="Google Shape;712;p14"/>
          <p:cNvPicPr preferRelativeResize="0"/>
          <p:nvPr/>
        </p:nvPicPr>
        <p:blipFill rotWithShape="1">
          <a:blip r:embed="rId6">
            <a:alphaModFix/>
          </a:blip>
          <a:srcRect b="0" l="0" r="0" t="0"/>
          <a:stretch/>
        </p:blipFill>
        <p:spPr>
          <a:xfrm>
            <a:off x="5574382" y="4833589"/>
            <a:ext cx="1088589" cy="1543901"/>
          </a:xfrm>
          <a:prstGeom prst="rect">
            <a:avLst/>
          </a:prstGeom>
          <a:noFill/>
          <a:ln>
            <a:noFill/>
          </a:ln>
        </p:spPr>
      </p:pic>
      <p:grpSp>
        <p:nvGrpSpPr>
          <p:cNvPr id="713" name="Google Shape;713;p14"/>
          <p:cNvGrpSpPr/>
          <p:nvPr/>
        </p:nvGrpSpPr>
        <p:grpSpPr>
          <a:xfrm>
            <a:off x="4553544" y="3775046"/>
            <a:ext cx="2613598" cy="960363"/>
            <a:chOff x="4349265" y="3775046"/>
            <a:chExt cx="2613598" cy="960363"/>
          </a:xfrm>
        </p:grpSpPr>
        <p:sp>
          <p:nvSpPr>
            <p:cNvPr id="714" name="Google Shape;714;p14"/>
            <p:cNvSpPr/>
            <p:nvPr/>
          </p:nvSpPr>
          <p:spPr>
            <a:xfrm>
              <a:off x="4349265" y="3775046"/>
              <a:ext cx="2613598" cy="960363"/>
            </a:xfrm>
            <a:prstGeom prst="wedgeRoundRectCallout">
              <a:avLst>
                <a:gd fmla="val -464" name="adj1"/>
                <a:gd fmla="val 88874"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15" name="Google Shape;715;p14"/>
            <p:cNvSpPr txBox="1"/>
            <p:nvPr/>
          </p:nvSpPr>
          <p:spPr>
            <a:xfrm>
              <a:off x="4395546" y="3870507"/>
              <a:ext cx="2521036"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0000FF"/>
                  </a:solidFill>
                  <a:latin typeface="Arial"/>
                  <a:ea typeface="Arial"/>
                  <a:cs typeface="Arial"/>
                  <a:sym typeface="Arial"/>
                </a:rPr>
                <a:t>Seymour Says:  </a:t>
              </a:r>
              <a:endParaRPr b="1" i="0" sz="1600" u="none" cap="none" strike="noStrike">
                <a:solidFill>
                  <a:srgbClr val="0000FF"/>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When I learned how electricity actually works, I was </a:t>
              </a:r>
              <a:r>
                <a:rPr b="1" i="1" lang="en-US" sz="1400" u="none" cap="none" strike="noStrike">
                  <a:solidFill>
                    <a:srgbClr val="000000"/>
                  </a:solidFill>
                  <a:latin typeface="Calibri"/>
                  <a:ea typeface="Calibri"/>
                  <a:cs typeface="Calibri"/>
                  <a:sym typeface="Calibri"/>
                </a:rPr>
                <a:t>SHOCKED</a:t>
              </a:r>
              <a:r>
                <a:rPr b="1" i="0" lang="en-US" sz="1400" u="none" cap="none" strike="noStrike">
                  <a:solidFill>
                    <a:srgbClr val="000000"/>
                  </a:solidFill>
                  <a:latin typeface="Calibri"/>
                  <a:ea typeface="Calibri"/>
                  <a:cs typeface="Calibri"/>
                  <a:sym typeface="Calibri"/>
                </a:rPr>
                <a:t>!</a:t>
              </a:r>
              <a:endParaRPr/>
            </a:p>
          </p:txBody>
        </p:sp>
      </p:grpSp>
      <p:pic>
        <p:nvPicPr>
          <p:cNvPr id="716" name="Google Shape;716;p14"/>
          <p:cNvPicPr preferRelativeResize="0"/>
          <p:nvPr/>
        </p:nvPicPr>
        <p:blipFill rotWithShape="1">
          <a:blip r:embed="rId7">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par>
                          <p:cTn fill="hold">
                            <p:stCondLst>
                              <p:cond delay="1500"/>
                            </p:stCondLst>
                            <p:childTnLst>
                              <p:par>
                                <p:cTn fill="hold" nodeType="afterEffect" presetClass="entr" presetID="1" presetSubtype="0">
                                  <p:stCondLst>
                                    <p:cond delay="250"/>
                                  </p:stCondLst>
                                  <p:childTnLst>
                                    <p:set>
                                      <p:cBhvr>
                                        <p:cTn dur="1" fill="hold">
                                          <p:stCondLst>
                                            <p:cond delay="0"/>
                                          </p:stCondLst>
                                        </p:cTn>
                                        <p:tgtEl>
                                          <p:spTgt spid="707"/>
                                        </p:tgtEl>
                                        <p:attrNameLst>
                                          <p:attrName>style.visibility</p:attrName>
                                        </p:attrNameLst>
                                      </p:cBhvr>
                                      <p:to>
                                        <p:strVal val="visible"/>
                                      </p:to>
                                    </p:set>
                                  </p:childTnLst>
                                </p:cTn>
                              </p:par>
                            </p:childTnLst>
                          </p:cTn>
                        </p:par>
                        <p:par>
                          <p:cTn fill="hold">
                            <p:stCondLst>
                              <p:cond delay="1501"/>
                            </p:stCondLst>
                            <p:childTnLst>
                              <p:par>
                                <p:cTn fill="hold" nodeType="afterEffect" presetClass="entr" presetID="1" presetSubtype="0">
                                  <p:stCondLst>
                                    <p:cond delay="500"/>
                                  </p:stCondLst>
                                  <p:childTnLst>
                                    <p:set>
                                      <p:cBhvr>
                                        <p:cTn dur="1" fill="hold">
                                          <p:stCondLst>
                                            <p:cond delay="0"/>
                                          </p:stCondLst>
                                        </p:cTn>
                                        <p:tgtEl>
                                          <p:spTgt spid="709"/>
                                        </p:tgtEl>
                                        <p:attrNameLst>
                                          <p:attrName>style.visibility</p:attrName>
                                        </p:attrNameLst>
                                      </p:cBhvr>
                                      <p:to>
                                        <p:strVal val="visible"/>
                                      </p:to>
                                    </p:set>
                                  </p:childTnLst>
                                </p:cTn>
                              </p:par>
                            </p:childTnLst>
                          </p:cTn>
                        </p:par>
                        <p:par>
                          <p:cTn fill="hold">
                            <p:stCondLst>
                              <p:cond delay="1502"/>
                            </p:stCondLst>
                            <p:childTnLst>
                              <p:par>
                                <p:cTn fill="hold" nodeType="afterEffect" presetClass="entr" presetID="1" presetSubtype="0">
                                  <p:stCondLst>
                                    <p:cond delay="500"/>
                                  </p:stCondLst>
                                  <p:childTnLst>
                                    <p:set>
                                      <p:cBhvr>
                                        <p:cTn dur="1" fill="hold">
                                          <p:stCondLst>
                                            <p:cond delay="0"/>
                                          </p:stCondLst>
                                        </p:cTn>
                                        <p:tgtEl>
                                          <p:spTgt spid="708"/>
                                        </p:tgtEl>
                                        <p:attrNameLst>
                                          <p:attrName>style.visibility</p:attrName>
                                        </p:attrNameLst>
                                      </p:cBhvr>
                                      <p:to>
                                        <p:strVal val="visible"/>
                                      </p:to>
                                    </p:set>
                                  </p:childTnLst>
                                </p:cTn>
                              </p:par>
                            </p:childTnLst>
                          </p:cTn>
                        </p:par>
                        <p:par>
                          <p:cTn fill="hold">
                            <p:stCondLst>
                              <p:cond delay="1503"/>
                            </p:stCondLst>
                            <p:childTnLst>
                              <p:par>
                                <p:cTn fill="hold" nodeType="afterEffect" presetClass="entr" presetID="1" presetSubtype="0">
                                  <p:stCondLst>
                                    <p:cond delay="500"/>
                                  </p:stCondLst>
                                  <p:childTnLst>
                                    <p:set>
                                      <p:cBhvr>
                                        <p:cTn dur="1" fill="hold">
                                          <p:stCondLst>
                                            <p:cond delay="0"/>
                                          </p:stCondLst>
                                        </p:cTn>
                                        <p:tgtEl>
                                          <p:spTgt spid="712"/>
                                        </p:tgtEl>
                                        <p:attrNameLst>
                                          <p:attrName>style.visibility</p:attrName>
                                        </p:attrNameLst>
                                      </p:cBhvr>
                                      <p:to>
                                        <p:strVal val="visible"/>
                                      </p:to>
                                    </p:set>
                                  </p:childTnLst>
                                </p:cTn>
                              </p:par>
                            </p:childTnLst>
                          </p:cTn>
                        </p:par>
                        <p:par>
                          <p:cTn fill="hold">
                            <p:stCondLst>
                              <p:cond delay="1504"/>
                            </p:stCondLst>
                            <p:childTnLst>
                              <p:par>
                                <p:cTn fill="hold" nodeType="afterEffect" presetClass="entr" presetID="10" presetSubtype="0">
                                  <p:stCondLst>
                                    <p:cond delay="500"/>
                                  </p:stCondLst>
                                  <p:childTnLst>
                                    <p:set>
                                      <p:cBhvr>
                                        <p:cTn dur="1" fill="hold">
                                          <p:stCondLst>
                                            <p:cond delay="0"/>
                                          </p:stCondLst>
                                        </p:cTn>
                                        <p:tgtEl>
                                          <p:spTgt spid="713"/>
                                        </p:tgtEl>
                                        <p:attrNameLst>
                                          <p:attrName>style.visibility</p:attrName>
                                        </p:attrNameLst>
                                      </p:cBhvr>
                                      <p:to>
                                        <p:strVal val="visible"/>
                                      </p:to>
                                    </p:set>
                                    <p:animEffect filter="fade" transition="in">
                                      <p:cBhvr>
                                        <p:cTn dur="1250"/>
                                        <p:tgtEl>
                                          <p:spTgt spid="7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7030A0"/>
                </a:solidFill>
                <a:latin typeface="Tahoma"/>
                <a:ea typeface="Tahoma"/>
                <a:cs typeface="Tahoma"/>
                <a:sym typeface="Tahoma"/>
              </a:rPr>
              <a:t>What is Electricity?</a:t>
            </a:r>
            <a:endParaRPr/>
          </a:p>
        </p:txBody>
      </p:sp>
      <p:pic>
        <p:nvPicPr>
          <p:cNvPr id="722" name="Google Shape;722;p15"/>
          <p:cNvPicPr preferRelativeResize="0"/>
          <p:nvPr/>
        </p:nvPicPr>
        <p:blipFill rotWithShape="1">
          <a:blip r:embed="rId3">
            <a:alphaModFix/>
          </a:blip>
          <a:srcRect b="0" l="0" r="0" t="0"/>
          <a:stretch/>
        </p:blipFill>
        <p:spPr>
          <a:xfrm>
            <a:off x="7349384" y="4899939"/>
            <a:ext cx="1036394" cy="1487310"/>
          </a:xfrm>
          <a:prstGeom prst="rect">
            <a:avLst/>
          </a:prstGeom>
          <a:noFill/>
          <a:ln>
            <a:noFill/>
          </a:ln>
        </p:spPr>
      </p:pic>
      <p:sp>
        <p:nvSpPr>
          <p:cNvPr id="723" name="Google Shape;723;p15"/>
          <p:cNvSpPr txBox="1"/>
          <p:nvPr>
            <p:ph idx="1" type="body"/>
          </p:nvPr>
        </p:nvSpPr>
        <p:spPr>
          <a:xfrm>
            <a:off x="819908" y="4252222"/>
            <a:ext cx="5615076" cy="881125"/>
          </a:xfrm>
          <a:prstGeom prst="rect">
            <a:avLst/>
          </a:prstGeom>
          <a:noFill/>
          <a:ln>
            <a:noFill/>
          </a:ln>
        </p:spPr>
        <p:txBody>
          <a:bodyPr anchorCtr="0" anchor="t" bIns="45700" lIns="91425" spcFirstLastPara="1" rIns="91425" wrap="square" tIns="45700">
            <a:noAutofit/>
          </a:bodyPr>
          <a:lstStyle/>
          <a:p>
            <a:pPr indent="-169863" lvl="0" marL="169863" rtl="0" algn="just">
              <a:lnSpc>
                <a:spcPct val="100000"/>
              </a:lnSpc>
              <a:spcBef>
                <a:spcPts val="0"/>
              </a:spcBef>
              <a:spcAft>
                <a:spcPts val="0"/>
              </a:spcAft>
              <a:buClr>
                <a:schemeClr val="dk1"/>
              </a:buClr>
              <a:buSzPts val="2000"/>
              <a:buChar char="•"/>
            </a:pPr>
            <a:r>
              <a:rPr lang="en-US" sz="1600">
                <a:latin typeface="Tahoma"/>
                <a:ea typeface="Tahoma"/>
                <a:cs typeface="Tahoma"/>
                <a:sym typeface="Tahoma"/>
              </a:rPr>
              <a:t>As shown in the diagram to the right, electrons flowing through a conductive material (like a wire) leads to electricity.</a:t>
            </a:r>
            <a:endParaRPr sz="2000">
              <a:latin typeface="Tahoma"/>
              <a:ea typeface="Tahoma"/>
              <a:cs typeface="Tahoma"/>
              <a:sym typeface="Tahoma"/>
            </a:endParaRPr>
          </a:p>
        </p:txBody>
      </p:sp>
      <p:sp>
        <p:nvSpPr>
          <p:cNvPr id="724" name="Google Shape;724;p15"/>
          <p:cNvSpPr txBox="1"/>
          <p:nvPr/>
        </p:nvSpPr>
        <p:spPr>
          <a:xfrm>
            <a:off x="819907" y="1563535"/>
            <a:ext cx="5615077" cy="607225"/>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90000"/>
              </a:lnSpc>
              <a:spcBef>
                <a:spcPts val="0"/>
              </a:spcBef>
              <a:spcAft>
                <a:spcPts val="0"/>
              </a:spcAft>
              <a:buClr>
                <a:srgbClr val="000000"/>
              </a:buClr>
              <a:buSzPts val="2000"/>
              <a:buFont typeface="Arial"/>
              <a:buChar char="•"/>
            </a:pPr>
            <a:r>
              <a:rPr b="0" i="0" lang="en-US" sz="1600" u="none" cap="none" strike="noStrike">
                <a:solidFill>
                  <a:srgbClr val="000000"/>
                </a:solidFill>
                <a:latin typeface="Tahoma"/>
                <a:ea typeface="Tahoma"/>
                <a:cs typeface="Tahoma"/>
                <a:sym typeface="Tahoma"/>
              </a:rPr>
              <a:t>Electricity is the flow of electrons, or the flow of electric charge.</a:t>
            </a:r>
            <a:endParaRPr b="0" i="0" sz="1600" u="none" cap="none" strike="noStrike">
              <a:solidFill>
                <a:srgbClr val="000000"/>
              </a:solidFill>
              <a:latin typeface="Tahoma"/>
              <a:ea typeface="Tahoma"/>
              <a:cs typeface="Tahoma"/>
              <a:sym typeface="Tahoma"/>
            </a:endParaRPr>
          </a:p>
        </p:txBody>
      </p:sp>
      <p:sp>
        <p:nvSpPr>
          <p:cNvPr id="725" name="Google Shape;725;p15"/>
          <p:cNvSpPr txBox="1"/>
          <p:nvPr/>
        </p:nvSpPr>
        <p:spPr>
          <a:xfrm>
            <a:off x="819907" y="2368464"/>
            <a:ext cx="5615077" cy="607225"/>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2000"/>
              <a:buFont typeface="Arial"/>
              <a:buChar char="•"/>
            </a:pPr>
            <a:r>
              <a:rPr b="0" i="0" lang="en-US" sz="1600" u="none" cap="none" strike="noStrike">
                <a:solidFill>
                  <a:srgbClr val="000000"/>
                </a:solidFill>
                <a:latin typeface="Tahoma"/>
                <a:ea typeface="Tahoma"/>
                <a:cs typeface="Tahoma"/>
                <a:sym typeface="Tahoma"/>
              </a:rPr>
              <a:t>Electrons are part of very tiny particles called atoms that make up all things.</a:t>
            </a:r>
            <a:endParaRPr b="0" i="0" sz="1600" u="none" cap="none" strike="noStrike">
              <a:solidFill>
                <a:srgbClr val="000000"/>
              </a:solidFill>
              <a:latin typeface="Tahoma"/>
              <a:ea typeface="Tahoma"/>
              <a:cs typeface="Tahoma"/>
              <a:sym typeface="Tahoma"/>
            </a:endParaRPr>
          </a:p>
        </p:txBody>
      </p:sp>
      <p:sp>
        <p:nvSpPr>
          <p:cNvPr id="726" name="Google Shape;726;p15"/>
          <p:cNvSpPr txBox="1"/>
          <p:nvPr/>
        </p:nvSpPr>
        <p:spPr>
          <a:xfrm>
            <a:off x="819907" y="3173393"/>
            <a:ext cx="5615077" cy="881125"/>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2000"/>
              <a:buFont typeface="Arial"/>
              <a:buChar char="•"/>
            </a:pPr>
            <a:r>
              <a:rPr b="0" i="0" lang="en-US" sz="1600" u="none" cap="none" strike="noStrike">
                <a:solidFill>
                  <a:srgbClr val="000000"/>
                </a:solidFill>
                <a:latin typeface="Tahoma"/>
                <a:ea typeface="Tahoma"/>
                <a:cs typeface="Tahoma"/>
                <a:sym typeface="Tahoma"/>
              </a:rPr>
              <a:t>Electrons are negatively charged, and certain electrons can move from atom to atom when an external force is applied.</a:t>
            </a:r>
            <a:endParaRPr b="0" i="0" sz="1100" u="none" cap="none" strike="noStrike">
              <a:solidFill>
                <a:srgbClr val="000000"/>
              </a:solidFill>
              <a:latin typeface="Tahoma"/>
              <a:ea typeface="Tahoma"/>
              <a:cs typeface="Tahoma"/>
              <a:sym typeface="Tahoma"/>
            </a:endParaRPr>
          </a:p>
        </p:txBody>
      </p:sp>
      <p:pic>
        <p:nvPicPr>
          <p:cNvPr id="727" name="Google Shape;727;p15"/>
          <p:cNvPicPr preferRelativeResize="0"/>
          <p:nvPr/>
        </p:nvPicPr>
        <p:blipFill rotWithShape="1">
          <a:blip r:embed="rId4">
            <a:alphaModFix/>
          </a:blip>
          <a:srcRect b="0" l="0" r="0" t="0"/>
          <a:stretch/>
        </p:blipFill>
        <p:spPr>
          <a:xfrm>
            <a:off x="9139665" y="1459938"/>
            <a:ext cx="2298197" cy="3057150"/>
          </a:xfrm>
          <a:prstGeom prst="rect">
            <a:avLst/>
          </a:prstGeom>
          <a:noFill/>
          <a:ln>
            <a:noFill/>
          </a:ln>
        </p:spPr>
      </p:pic>
      <p:sp>
        <p:nvSpPr>
          <p:cNvPr id="728" name="Google Shape;728;p15"/>
          <p:cNvSpPr txBox="1"/>
          <p:nvPr/>
        </p:nvSpPr>
        <p:spPr>
          <a:xfrm>
            <a:off x="9786239" y="4681962"/>
            <a:ext cx="218236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7D00"/>
                </a:solidFill>
                <a:latin typeface="Arial"/>
                <a:ea typeface="Arial"/>
                <a:cs typeface="Arial"/>
                <a:sym typeface="Arial"/>
              </a:rPr>
              <a:t>Electrons flowing</a:t>
            </a:r>
            <a:endParaRPr/>
          </a:p>
        </p:txBody>
      </p:sp>
      <p:grpSp>
        <p:nvGrpSpPr>
          <p:cNvPr id="729" name="Google Shape;729;p15"/>
          <p:cNvGrpSpPr/>
          <p:nvPr/>
        </p:nvGrpSpPr>
        <p:grpSpPr>
          <a:xfrm>
            <a:off x="6692627" y="2869165"/>
            <a:ext cx="2034457" cy="1869912"/>
            <a:chOff x="6605341" y="2540188"/>
            <a:chExt cx="2034457" cy="1869912"/>
          </a:xfrm>
        </p:grpSpPr>
        <p:sp>
          <p:nvSpPr>
            <p:cNvPr id="730" name="Google Shape;730;p15"/>
            <p:cNvSpPr/>
            <p:nvPr/>
          </p:nvSpPr>
          <p:spPr>
            <a:xfrm>
              <a:off x="6605341" y="2540188"/>
              <a:ext cx="2034457" cy="1869912"/>
            </a:xfrm>
            <a:prstGeom prst="wedgeRoundRectCallout">
              <a:avLst>
                <a:gd fmla="val -7" name="adj1"/>
                <a:gd fmla="val 72349"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1" name="Google Shape;731;p15"/>
            <p:cNvSpPr txBox="1"/>
            <p:nvPr/>
          </p:nvSpPr>
          <p:spPr>
            <a:xfrm>
              <a:off x="6689403" y="2659536"/>
              <a:ext cx="1873483"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Arial"/>
                  <a:ea typeface="Arial"/>
                  <a:cs typeface="Arial"/>
                  <a:sym typeface="Arial"/>
                </a:rPr>
                <a:t>Seymour Says: </a:t>
              </a:r>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Did you know that Electricity travels at the speed of light? That’s more than 186,000 miles per second!</a:t>
              </a:r>
              <a:endParaRPr/>
            </a:p>
          </p:txBody>
        </p:sp>
      </p:grpSp>
      <p:pic>
        <p:nvPicPr>
          <p:cNvPr id="732" name="Google Shape;732;p15"/>
          <p:cNvPicPr preferRelativeResize="0"/>
          <p:nvPr/>
        </p:nvPicPr>
        <p:blipFill rotWithShape="1">
          <a:blip r:embed="rId5">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500"/>
                                        <p:tgtEl>
                                          <p:spTgt spid="7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4"/>
                                        </p:tgtEl>
                                        <p:attrNameLst>
                                          <p:attrName>style.visibility</p:attrName>
                                        </p:attrNameLst>
                                      </p:cBhvr>
                                      <p:to>
                                        <p:strVal val="visible"/>
                                      </p:to>
                                    </p:set>
                                    <p:anim calcmode="lin" valueType="num">
                                      <p:cBhvr additive="base">
                                        <p:cTn dur="500"/>
                                        <p:tgtEl>
                                          <p:spTgt spid="724"/>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728"/>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500"/>
                                        <p:tgtEl>
                                          <p:spTgt spid="7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5"/>
                                        </p:tgtEl>
                                        <p:attrNameLst>
                                          <p:attrName>style.visibility</p:attrName>
                                        </p:attrNameLst>
                                      </p:cBhvr>
                                      <p:to>
                                        <p:strVal val="visible"/>
                                      </p:to>
                                    </p:set>
                                    <p:anim calcmode="lin" valueType="num">
                                      <p:cBhvr additive="base">
                                        <p:cTn dur="500"/>
                                        <p:tgtEl>
                                          <p:spTgt spid="72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6"/>
                                        </p:tgtEl>
                                        <p:attrNameLst>
                                          <p:attrName>style.visibility</p:attrName>
                                        </p:attrNameLst>
                                      </p:cBhvr>
                                      <p:to>
                                        <p:strVal val="visible"/>
                                      </p:to>
                                    </p:set>
                                    <p:anim calcmode="lin" valueType="num">
                                      <p:cBhvr additive="base">
                                        <p:cTn dur="500"/>
                                        <p:tgtEl>
                                          <p:spTgt spid="72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23">
                                            <p:txEl>
                                              <p:pRg end="0" st="0"/>
                                            </p:txEl>
                                          </p:spTgt>
                                        </p:tgtEl>
                                        <p:attrNameLst>
                                          <p:attrName>style.visibility</p:attrName>
                                        </p:attrNameLst>
                                      </p:cBhvr>
                                      <p:to>
                                        <p:strVal val="visible"/>
                                      </p:to>
                                    </p:set>
                                    <p:anim calcmode="lin" valueType="num">
                                      <p:cBhvr additive="base">
                                        <p:cTn dur="500"/>
                                        <p:tgtEl>
                                          <p:spTgt spid="723">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600"/>
                                        <p:tgtEl>
                                          <p:spTgt spid="722"/>
                                        </p:tgtEl>
                                      </p:cBhvr>
                                    </p:animEffect>
                                  </p:childTnLst>
                                </p:cTn>
                              </p:par>
                            </p:childTnLst>
                          </p:cTn>
                        </p:par>
                        <p:par>
                          <p:cTn fill="hold">
                            <p:stCondLst>
                              <p:cond delay="1100"/>
                            </p:stCondLst>
                            <p:childTnLst>
                              <p:par>
                                <p:cTn fill="hold" nodeType="afterEffect" presetClass="entr" presetID="2" presetSubtype="4">
                                  <p:stCondLst>
                                    <p:cond delay="0"/>
                                  </p:stCondLst>
                                  <p:childTnLst>
                                    <p:set>
                                      <p:cBhvr>
                                        <p:cTn dur="1" fill="hold">
                                          <p:stCondLst>
                                            <p:cond delay="0"/>
                                          </p:stCondLst>
                                        </p:cTn>
                                        <p:tgtEl>
                                          <p:spTgt spid="729"/>
                                        </p:tgtEl>
                                        <p:attrNameLst>
                                          <p:attrName>style.visibility</p:attrName>
                                        </p:attrNameLst>
                                      </p:cBhvr>
                                      <p:to>
                                        <p:strVal val="visible"/>
                                      </p:to>
                                    </p:set>
                                    <p:anim calcmode="lin" valueType="num">
                                      <p:cBhvr additive="base">
                                        <p:cTn dur="500"/>
                                        <p:tgtEl>
                                          <p:spTgt spid="72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6"/>
          <p:cNvSpPr txBox="1"/>
          <p:nvPr>
            <p:ph type="title"/>
          </p:nvPr>
        </p:nvSpPr>
        <p:spPr>
          <a:xfrm>
            <a:off x="838200" y="365125"/>
            <a:ext cx="1122045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4200">
                <a:solidFill>
                  <a:srgbClr val="7030A0"/>
                </a:solidFill>
                <a:latin typeface="Tahoma"/>
                <a:ea typeface="Tahoma"/>
                <a:cs typeface="Tahoma"/>
                <a:sym typeface="Tahoma"/>
              </a:rPr>
              <a:t>Batteries – the External Electrical Force</a:t>
            </a:r>
            <a:endParaRPr/>
          </a:p>
        </p:txBody>
      </p:sp>
      <p:sp>
        <p:nvSpPr>
          <p:cNvPr id="738" name="Google Shape;738;p16"/>
          <p:cNvSpPr txBox="1"/>
          <p:nvPr>
            <p:ph idx="1" type="body"/>
          </p:nvPr>
        </p:nvSpPr>
        <p:spPr>
          <a:xfrm>
            <a:off x="830810" y="4269782"/>
            <a:ext cx="5855211" cy="875006"/>
          </a:xfrm>
          <a:prstGeom prst="rect">
            <a:avLst/>
          </a:prstGeom>
          <a:noFill/>
          <a:ln>
            <a:noFill/>
          </a:ln>
        </p:spPr>
        <p:txBody>
          <a:bodyPr anchorCtr="0" anchor="t" bIns="45700" lIns="91425" spcFirstLastPara="1" rIns="91425" wrap="square" tIns="45700">
            <a:noAutofit/>
          </a:bodyPr>
          <a:lstStyle/>
          <a:p>
            <a:pPr indent="-169863" lvl="0" marL="169863" rtl="0" algn="just">
              <a:lnSpc>
                <a:spcPct val="100000"/>
              </a:lnSpc>
              <a:spcBef>
                <a:spcPts val="0"/>
              </a:spcBef>
              <a:spcAft>
                <a:spcPts val="0"/>
              </a:spcAft>
              <a:buClr>
                <a:schemeClr val="dk1"/>
              </a:buClr>
              <a:buSzPts val="1800"/>
              <a:buChar char="•"/>
            </a:pPr>
            <a:r>
              <a:rPr lang="en-US" sz="1600">
                <a:latin typeface="Tahoma"/>
                <a:ea typeface="Tahoma"/>
                <a:cs typeface="Tahoma"/>
                <a:sym typeface="Tahoma"/>
              </a:rPr>
              <a:t>When this happens, conventionally it is said that “positive” current is flowing from the cathode to the anode (while “negative” current or electrons flow from anode to cathode).</a:t>
            </a:r>
            <a:endParaRPr sz="1600">
              <a:latin typeface="Tahoma"/>
              <a:ea typeface="Tahoma"/>
              <a:cs typeface="Tahoma"/>
              <a:sym typeface="Tahoma"/>
            </a:endParaRPr>
          </a:p>
        </p:txBody>
      </p:sp>
      <p:pic>
        <p:nvPicPr>
          <p:cNvPr id="739" name="Google Shape;739;p16"/>
          <p:cNvPicPr preferRelativeResize="0"/>
          <p:nvPr/>
        </p:nvPicPr>
        <p:blipFill rotWithShape="1">
          <a:blip r:embed="rId3">
            <a:alphaModFix/>
          </a:blip>
          <a:srcRect b="0" l="0" r="0" t="0"/>
          <a:stretch/>
        </p:blipFill>
        <p:spPr>
          <a:xfrm>
            <a:off x="9725114" y="1573157"/>
            <a:ext cx="1855305" cy="3145953"/>
          </a:xfrm>
          <a:prstGeom prst="rect">
            <a:avLst/>
          </a:prstGeom>
          <a:noFill/>
          <a:ln>
            <a:noFill/>
          </a:ln>
        </p:spPr>
      </p:pic>
      <p:sp>
        <p:nvSpPr>
          <p:cNvPr id="740" name="Google Shape;740;p16"/>
          <p:cNvSpPr txBox="1"/>
          <p:nvPr/>
        </p:nvSpPr>
        <p:spPr>
          <a:xfrm>
            <a:off x="830814" y="1423072"/>
            <a:ext cx="5855209" cy="646753"/>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1800"/>
              <a:buFont typeface="Arial"/>
              <a:buChar char="•"/>
            </a:pPr>
            <a:r>
              <a:rPr b="0" i="0" lang="en-US" sz="1600" u="none" cap="none" strike="noStrike">
                <a:solidFill>
                  <a:srgbClr val="000000"/>
                </a:solidFill>
                <a:latin typeface="Tahoma"/>
                <a:ea typeface="Tahoma"/>
                <a:cs typeface="Tahoma"/>
                <a:sym typeface="Tahoma"/>
              </a:rPr>
              <a:t>In order to force electrons to move in a circuit and create electricity, an external electrical force must be applied.</a:t>
            </a:r>
            <a:endParaRPr b="0" i="0" sz="1600" u="none" cap="none" strike="noStrike">
              <a:solidFill>
                <a:srgbClr val="000000"/>
              </a:solidFill>
              <a:latin typeface="Tahoma"/>
              <a:ea typeface="Tahoma"/>
              <a:cs typeface="Tahoma"/>
              <a:sym typeface="Tahoma"/>
            </a:endParaRPr>
          </a:p>
        </p:txBody>
      </p:sp>
      <p:sp>
        <p:nvSpPr>
          <p:cNvPr id="741" name="Google Shape;741;p16"/>
          <p:cNvSpPr txBox="1"/>
          <p:nvPr/>
        </p:nvSpPr>
        <p:spPr>
          <a:xfrm>
            <a:off x="830815" y="2084126"/>
            <a:ext cx="5862593" cy="681390"/>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1800"/>
              <a:buFont typeface="Arial"/>
              <a:buChar char="•"/>
            </a:pPr>
            <a:r>
              <a:rPr b="0" i="0" lang="en-US" sz="1600" u="none" cap="none" strike="noStrike">
                <a:solidFill>
                  <a:srgbClr val="000000"/>
                </a:solidFill>
                <a:latin typeface="Tahoma"/>
                <a:ea typeface="Tahoma"/>
                <a:cs typeface="Tahoma"/>
                <a:sym typeface="Tahoma"/>
              </a:rPr>
              <a:t>Batteries provide this electrical force to move electrons through the circuit.</a:t>
            </a:r>
            <a:endParaRPr b="0" i="0" sz="1600" u="none" cap="none" strike="noStrike">
              <a:solidFill>
                <a:srgbClr val="000000"/>
              </a:solidFill>
              <a:latin typeface="Tahoma"/>
              <a:ea typeface="Tahoma"/>
              <a:cs typeface="Tahoma"/>
              <a:sym typeface="Tahoma"/>
            </a:endParaRPr>
          </a:p>
        </p:txBody>
      </p:sp>
      <p:sp>
        <p:nvSpPr>
          <p:cNvPr id="742" name="Google Shape;742;p16"/>
          <p:cNvSpPr txBox="1"/>
          <p:nvPr/>
        </p:nvSpPr>
        <p:spPr>
          <a:xfrm>
            <a:off x="830814" y="2752427"/>
            <a:ext cx="5855207" cy="665856"/>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1800"/>
              <a:buFont typeface="Arial"/>
              <a:buChar char="•"/>
            </a:pPr>
            <a:r>
              <a:rPr b="0" i="0" lang="en-US" sz="1600" u="none" cap="none" strike="noStrike">
                <a:solidFill>
                  <a:srgbClr val="000000"/>
                </a:solidFill>
                <a:latin typeface="Tahoma"/>
                <a:ea typeface="Tahoma"/>
                <a:cs typeface="Tahoma"/>
                <a:sym typeface="Tahoma"/>
              </a:rPr>
              <a:t>Batteries have three parts, an anode (–), a cathode (+), and the electrolyte, as shown in the figure to the right.  </a:t>
            </a:r>
            <a:endParaRPr b="0" i="0" sz="1600" u="none" cap="none" strike="noStrike">
              <a:solidFill>
                <a:srgbClr val="000000"/>
              </a:solidFill>
              <a:latin typeface="Tahoma"/>
              <a:ea typeface="Tahoma"/>
              <a:cs typeface="Tahoma"/>
              <a:sym typeface="Tahoma"/>
            </a:endParaRPr>
          </a:p>
        </p:txBody>
      </p:sp>
      <p:sp>
        <p:nvSpPr>
          <p:cNvPr id="743" name="Google Shape;743;p16"/>
          <p:cNvSpPr txBox="1"/>
          <p:nvPr/>
        </p:nvSpPr>
        <p:spPr>
          <a:xfrm>
            <a:off x="830815" y="3438384"/>
            <a:ext cx="5855210" cy="820460"/>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90000"/>
              </a:lnSpc>
              <a:spcBef>
                <a:spcPts val="0"/>
              </a:spcBef>
              <a:spcAft>
                <a:spcPts val="0"/>
              </a:spcAft>
              <a:buClr>
                <a:srgbClr val="000000"/>
              </a:buClr>
              <a:buSzPts val="1800"/>
              <a:buFont typeface="Arial"/>
              <a:buChar char="•"/>
            </a:pPr>
            <a:r>
              <a:rPr b="0" i="0" lang="en-US" sz="1600" u="none" cap="none" strike="noStrike">
                <a:solidFill>
                  <a:srgbClr val="000000"/>
                </a:solidFill>
                <a:latin typeface="Tahoma"/>
                <a:ea typeface="Tahoma"/>
                <a:cs typeface="Tahoma"/>
                <a:sym typeface="Tahoma"/>
              </a:rPr>
              <a:t>When the cathode and anode are hooked up to an electrical circuit, a chemical reaction occurs in the battery causing an electrical force on electrons out of the Anode. </a:t>
            </a:r>
            <a:endParaRPr b="0" i="0" sz="1600" u="none" cap="none" strike="noStrike">
              <a:solidFill>
                <a:srgbClr val="000000"/>
              </a:solidFill>
              <a:latin typeface="Tahoma"/>
              <a:ea typeface="Tahoma"/>
              <a:cs typeface="Tahoma"/>
              <a:sym typeface="Tahoma"/>
            </a:endParaRPr>
          </a:p>
        </p:txBody>
      </p:sp>
      <p:sp>
        <p:nvSpPr>
          <p:cNvPr id="744" name="Google Shape;744;p16"/>
          <p:cNvSpPr txBox="1"/>
          <p:nvPr/>
        </p:nvSpPr>
        <p:spPr>
          <a:xfrm>
            <a:off x="830813" y="5166664"/>
            <a:ext cx="5855208" cy="665856"/>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1800"/>
              <a:buFont typeface="Arial"/>
              <a:buChar char="•"/>
            </a:pPr>
            <a:r>
              <a:rPr b="0" i="0" lang="en-US" sz="1600" u="none" cap="none" strike="noStrike">
                <a:solidFill>
                  <a:srgbClr val="000000"/>
                </a:solidFill>
                <a:latin typeface="Tahoma"/>
                <a:ea typeface="Tahoma"/>
                <a:cs typeface="Tahoma"/>
                <a:sym typeface="Tahoma"/>
              </a:rPr>
              <a:t>The amount of pressure that the battery provides to move electrons is related to the Voltage of the battery.</a:t>
            </a:r>
            <a:endParaRPr b="0" i="0" sz="1600" u="none" cap="none" strike="noStrike">
              <a:solidFill>
                <a:srgbClr val="000000"/>
              </a:solidFill>
              <a:latin typeface="Tahoma"/>
              <a:ea typeface="Tahoma"/>
              <a:cs typeface="Tahoma"/>
              <a:sym typeface="Tahoma"/>
            </a:endParaRPr>
          </a:p>
        </p:txBody>
      </p:sp>
      <p:sp>
        <p:nvSpPr>
          <p:cNvPr id="745" name="Google Shape;745;p16"/>
          <p:cNvSpPr txBox="1"/>
          <p:nvPr/>
        </p:nvSpPr>
        <p:spPr>
          <a:xfrm>
            <a:off x="830813" y="5821877"/>
            <a:ext cx="5855208" cy="665856"/>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1800"/>
              <a:buFont typeface="Arial"/>
              <a:buChar char="•"/>
            </a:pPr>
            <a:r>
              <a:rPr b="0" i="0" lang="en-US" sz="1600" u="none" cap="none" strike="noStrike">
                <a:solidFill>
                  <a:srgbClr val="000000"/>
                </a:solidFill>
                <a:latin typeface="Tahoma"/>
                <a:ea typeface="Tahoma"/>
                <a:cs typeface="Tahoma"/>
                <a:sym typeface="Tahoma"/>
              </a:rPr>
              <a:t>Higher Voltage means more pressure to move electrons and lower voltage means less pressure to move electrons.</a:t>
            </a:r>
            <a:endParaRPr b="0" i="0" sz="1600" u="none" cap="none" strike="noStrike">
              <a:solidFill>
                <a:srgbClr val="000000"/>
              </a:solidFill>
              <a:latin typeface="Tahoma"/>
              <a:ea typeface="Tahoma"/>
              <a:cs typeface="Tahoma"/>
              <a:sym typeface="Tahoma"/>
            </a:endParaRPr>
          </a:p>
        </p:txBody>
      </p:sp>
      <p:grpSp>
        <p:nvGrpSpPr>
          <p:cNvPr id="746" name="Google Shape;746;p16"/>
          <p:cNvGrpSpPr/>
          <p:nvPr/>
        </p:nvGrpSpPr>
        <p:grpSpPr>
          <a:xfrm>
            <a:off x="6868796" y="2084126"/>
            <a:ext cx="2669487" cy="2488490"/>
            <a:chOff x="6868796" y="1664060"/>
            <a:chExt cx="2669487" cy="2488490"/>
          </a:xfrm>
        </p:grpSpPr>
        <p:sp>
          <p:nvSpPr>
            <p:cNvPr id="747" name="Google Shape;747;p16"/>
            <p:cNvSpPr/>
            <p:nvPr/>
          </p:nvSpPr>
          <p:spPr>
            <a:xfrm>
              <a:off x="6868796" y="1664060"/>
              <a:ext cx="2669487" cy="2488490"/>
            </a:xfrm>
            <a:prstGeom prst="wedgeRoundRectCallout">
              <a:avLst>
                <a:gd fmla="val -7" name="adj1"/>
                <a:gd fmla="val 72349"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8" name="Google Shape;748;p16"/>
            <p:cNvSpPr txBox="1"/>
            <p:nvPr/>
          </p:nvSpPr>
          <p:spPr>
            <a:xfrm>
              <a:off x="6962862" y="1783408"/>
              <a:ext cx="2457975" cy="22775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Arial"/>
                  <a:ea typeface="Arial"/>
                  <a:cs typeface="Arial"/>
                  <a:sym typeface="Arial"/>
                </a:rPr>
                <a:t>Seymour Says: </a:t>
              </a:r>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Batteries can only create the build up of electrons when in a circuit for a period of time and then they drain. So always turn off or disconnect your circuits when you take a break from your Circuit Blox set so that your batteries do not drain.</a:t>
              </a:r>
              <a:endParaRPr b="1" i="0" sz="1400" u="none" cap="none" strike="noStrike">
                <a:solidFill>
                  <a:srgbClr val="000000"/>
                </a:solidFill>
                <a:latin typeface="Arial"/>
                <a:ea typeface="Arial"/>
                <a:cs typeface="Arial"/>
                <a:sym typeface="Arial"/>
              </a:endParaRPr>
            </a:p>
          </p:txBody>
        </p:sp>
      </p:grpSp>
      <p:pic>
        <p:nvPicPr>
          <p:cNvPr id="749" name="Google Shape;749;p16"/>
          <p:cNvPicPr preferRelativeResize="0"/>
          <p:nvPr/>
        </p:nvPicPr>
        <p:blipFill rotWithShape="1">
          <a:blip r:embed="rId4">
            <a:alphaModFix/>
          </a:blip>
          <a:srcRect b="0" l="0" r="0" t="0"/>
          <a:stretch/>
        </p:blipFill>
        <p:spPr>
          <a:xfrm>
            <a:off x="7980204" y="4764485"/>
            <a:ext cx="1207956" cy="1677717"/>
          </a:xfrm>
          <a:prstGeom prst="rect">
            <a:avLst/>
          </a:prstGeom>
          <a:noFill/>
          <a:ln>
            <a:noFill/>
          </a:ln>
        </p:spPr>
      </p:pic>
      <p:pic>
        <p:nvPicPr>
          <p:cNvPr id="750" name="Google Shape;750;p16"/>
          <p:cNvPicPr preferRelativeResize="0"/>
          <p:nvPr/>
        </p:nvPicPr>
        <p:blipFill rotWithShape="1">
          <a:blip r:embed="rId5">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500"/>
                                        <p:tgtEl>
                                          <p:spTgt spid="7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0"/>
                                        </p:tgtEl>
                                        <p:attrNameLst>
                                          <p:attrName>style.visibility</p:attrName>
                                        </p:attrNameLst>
                                      </p:cBhvr>
                                      <p:to>
                                        <p:strVal val="visible"/>
                                      </p:to>
                                    </p:set>
                                    <p:anim calcmode="lin" valueType="num">
                                      <p:cBhvr additive="base">
                                        <p:cTn dur="500"/>
                                        <p:tgtEl>
                                          <p:spTgt spid="7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1"/>
                                        </p:tgtEl>
                                        <p:attrNameLst>
                                          <p:attrName>style.visibility</p:attrName>
                                        </p:attrNameLst>
                                      </p:cBhvr>
                                      <p:to>
                                        <p:strVal val="visible"/>
                                      </p:to>
                                    </p:set>
                                    <p:anim calcmode="lin" valueType="num">
                                      <p:cBhvr additive="base">
                                        <p:cTn dur="500"/>
                                        <p:tgtEl>
                                          <p:spTgt spid="74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2"/>
                                        </p:tgtEl>
                                        <p:attrNameLst>
                                          <p:attrName>style.visibility</p:attrName>
                                        </p:attrNameLst>
                                      </p:cBhvr>
                                      <p:to>
                                        <p:strVal val="visible"/>
                                      </p:to>
                                    </p:set>
                                    <p:anim calcmode="lin" valueType="num">
                                      <p:cBhvr additive="base">
                                        <p:cTn dur="500"/>
                                        <p:tgtEl>
                                          <p:spTgt spid="74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750"/>
                                        <p:tgtEl>
                                          <p:spTgt spid="7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3"/>
                                        </p:tgtEl>
                                        <p:attrNameLst>
                                          <p:attrName>style.visibility</p:attrName>
                                        </p:attrNameLst>
                                      </p:cBhvr>
                                      <p:to>
                                        <p:strVal val="visible"/>
                                      </p:to>
                                    </p:set>
                                    <p:anim calcmode="lin" valueType="num">
                                      <p:cBhvr additive="base">
                                        <p:cTn dur="500"/>
                                        <p:tgtEl>
                                          <p:spTgt spid="74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38">
                                            <p:txEl>
                                              <p:pRg end="0" st="0"/>
                                            </p:txEl>
                                          </p:spTgt>
                                        </p:tgtEl>
                                        <p:attrNameLst>
                                          <p:attrName>style.visibility</p:attrName>
                                        </p:attrNameLst>
                                      </p:cBhvr>
                                      <p:to>
                                        <p:strVal val="visible"/>
                                      </p:to>
                                    </p:set>
                                    <p:anim calcmode="lin" valueType="num">
                                      <p:cBhvr additive="base">
                                        <p:cTn dur="500"/>
                                        <p:tgtEl>
                                          <p:spTgt spid="73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4">
                                            <p:txEl>
                                              <p:pRg end="0" st="0"/>
                                            </p:txEl>
                                          </p:spTgt>
                                        </p:tgtEl>
                                        <p:attrNameLst>
                                          <p:attrName>style.visibility</p:attrName>
                                        </p:attrNameLst>
                                      </p:cBhvr>
                                      <p:to>
                                        <p:strVal val="visible"/>
                                      </p:to>
                                    </p:set>
                                    <p:anim calcmode="lin" valueType="num">
                                      <p:cBhvr additive="base">
                                        <p:cTn dur="500"/>
                                        <p:tgtEl>
                                          <p:spTgt spid="74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5">
                                            <p:txEl>
                                              <p:pRg end="0" st="0"/>
                                            </p:txEl>
                                          </p:spTgt>
                                        </p:tgtEl>
                                        <p:attrNameLst>
                                          <p:attrName>style.visibility</p:attrName>
                                        </p:attrNameLst>
                                      </p:cBhvr>
                                      <p:to>
                                        <p:strVal val="visible"/>
                                      </p:to>
                                    </p:set>
                                    <p:anim calcmode="lin" valueType="num">
                                      <p:cBhvr additive="base">
                                        <p:cTn dur="500"/>
                                        <p:tgtEl>
                                          <p:spTgt spid="745">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749"/>
                                        </p:tgtEl>
                                        <p:attrNameLst>
                                          <p:attrName>style.visibility</p:attrName>
                                        </p:attrNameLst>
                                      </p:cBhvr>
                                      <p:to>
                                        <p:strVal val="visible"/>
                                      </p:to>
                                    </p:set>
                                    <p:anim calcmode="lin" valueType="num">
                                      <p:cBhvr additive="base">
                                        <p:cTn dur="500"/>
                                        <p:tgtEl>
                                          <p:spTgt spid="749"/>
                                        </p:tgtEl>
                                        <p:attrNameLst>
                                          <p:attrName>ppt_w</p:attrName>
                                        </p:attrNameLst>
                                      </p:cBhvr>
                                      <p:tavLst>
                                        <p:tav fmla="" tm="0">
                                          <p:val>
                                            <p:strVal val="0"/>
                                          </p:val>
                                        </p:tav>
                                        <p:tav fmla="" tm="100000">
                                          <p:val>
                                            <p:strVal val="#ppt_w"/>
                                          </p:val>
                                        </p:tav>
                                      </p:tavLst>
                                    </p:anim>
                                    <p:anim calcmode="lin" valueType="num">
                                      <p:cBhvr additive="base">
                                        <p:cTn dur="500"/>
                                        <p:tgtEl>
                                          <p:spTgt spid="749"/>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500"/>
                                        <p:tgtEl>
                                          <p:spTgt spid="7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7030A0"/>
                </a:solidFill>
                <a:latin typeface="Tahoma"/>
                <a:ea typeface="Tahoma"/>
                <a:cs typeface="Tahoma"/>
                <a:sym typeface="Tahoma"/>
              </a:rPr>
              <a:t>Closed Circuits</a:t>
            </a:r>
            <a:endParaRPr/>
          </a:p>
        </p:txBody>
      </p:sp>
      <p:sp>
        <p:nvSpPr>
          <p:cNvPr id="756" name="Google Shape;756;p17"/>
          <p:cNvSpPr txBox="1"/>
          <p:nvPr>
            <p:ph idx="1" type="body"/>
          </p:nvPr>
        </p:nvSpPr>
        <p:spPr>
          <a:xfrm>
            <a:off x="838201" y="4425923"/>
            <a:ext cx="5126372" cy="1471538"/>
          </a:xfrm>
          <a:prstGeom prst="rect">
            <a:avLst/>
          </a:prstGeom>
          <a:noFill/>
          <a:ln>
            <a:noFill/>
          </a:ln>
        </p:spPr>
        <p:txBody>
          <a:bodyPr anchorCtr="0" anchor="t" bIns="45700" lIns="91425" spcFirstLastPara="1" rIns="91425" wrap="square" tIns="45700">
            <a:noAutofit/>
          </a:bodyPr>
          <a:lstStyle/>
          <a:p>
            <a:pPr indent="-117475" lvl="0" marL="117475" rtl="0" algn="just">
              <a:lnSpc>
                <a:spcPct val="110000"/>
              </a:lnSpc>
              <a:spcBef>
                <a:spcPts val="0"/>
              </a:spcBef>
              <a:spcAft>
                <a:spcPts val="0"/>
              </a:spcAft>
              <a:buClr>
                <a:schemeClr val="dk1"/>
              </a:buClr>
              <a:buSzPts val="1800"/>
              <a:buChar char="•"/>
            </a:pPr>
            <a:r>
              <a:rPr b="1" lang="en-US" sz="1600">
                <a:solidFill>
                  <a:srgbClr val="FF0000"/>
                </a:solidFill>
                <a:latin typeface="Tahoma"/>
                <a:ea typeface="Tahoma"/>
                <a:cs typeface="Tahoma"/>
                <a:sym typeface="Tahoma"/>
              </a:rPr>
              <a:t>IMPORTANT:</a:t>
            </a:r>
            <a:r>
              <a:rPr lang="en-US" sz="1600">
                <a:latin typeface="Tahoma"/>
                <a:ea typeface="Tahoma"/>
                <a:cs typeface="Tahoma"/>
                <a:sym typeface="Tahoma"/>
              </a:rPr>
              <a:t> There needs to be some form of Resistive Load (example: lamp or motor) in the loop to prevent the electrons from circling too quickly (which could be dangerous…see the slide after the next one).</a:t>
            </a:r>
            <a:endParaRPr sz="2400">
              <a:latin typeface="Tahoma"/>
              <a:ea typeface="Tahoma"/>
              <a:cs typeface="Tahoma"/>
              <a:sym typeface="Tahoma"/>
            </a:endParaRPr>
          </a:p>
        </p:txBody>
      </p:sp>
      <p:pic>
        <p:nvPicPr>
          <p:cNvPr id="757" name="Google Shape;757;p17"/>
          <p:cNvPicPr preferRelativeResize="0"/>
          <p:nvPr/>
        </p:nvPicPr>
        <p:blipFill rotWithShape="1">
          <a:blip r:embed="rId3">
            <a:alphaModFix/>
          </a:blip>
          <a:srcRect b="0" l="0" r="0" t="0"/>
          <a:stretch/>
        </p:blipFill>
        <p:spPr>
          <a:xfrm>
            <a:off x="8125825" y="888709"/>
            <a:ext cx="3462552" cy="3286762"/>
          </a:xfrm>
          <a:prstGeom prst="rect">
            <a:avLst/>
          </a:prstGeom>
          <a:noFill/>
          <a:ln>
            <a:noFill/>
          </a:ln>
        </p:spPr>
      </p:pic>
      <p:sp>
        <p:nvSpPr>
          <p:cNvPr id="758" name="Google Shape;758;p17"/>
          <p:cNvSpPr txBox="1"/>
          <p:nvPr/>
        </p:nvSpPr>
        <p:spPr>
          <a:xfrm>
            <a:off x="813377" y="1423695"/>
            <a:ext cx="5151195" cy="1151725"/>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10000"/>
              </a:lnSpc>
              <a:spcBef>
                <a:spcPts val="0"/>
              </a:spcBef>
              <a:spcAft>
                <a:spcPts val="0"/>
              </a:spcAft>
              <a:buClr>
                <a:srgbClr val="000000"/>
              </a:buClr>
              <a:buSzPts val="1800"/>
              <a:buFont typeface="Arial"/>
              <a:buChar char="•"/>
            </a:pPr>
            <a:r>
              <a:rPr b="0" i="0" lang="en-US" sz="1600" u="none" cap="none" strike="noStrike">
                <a:solidFill>
                  <a:srgbClr val="000000"/>
                </a:solidFill>
                <a:latin typeface="Tahoma"/>
                <a:ea typeface="Tahoma"/>
                <a:cs typeface="Tahoma"/>
                <a:sym typeface="Tahoma"/>
              </a:rPr>
              <a:t>In order to create electricity, electrons must be able to flow continuously. This means there needs to be some place for these electrons to flow with no dead end!</a:t>
            </a:r>
            <a:endParaRPr b="0" i="0" sz="1200" u="none" cap="none" strike="noStrike">
              <a:solidFill>
                <a:srgbClr val="000000"/>
              </a:solidFill>
              <a:latin typeface="Tahoma"/>
              <a:ea typeface="Tahoma"/>
              <a:cs typeface="Tahoma"/>
              <a:sym typeface="Tahoma"/>
            </a:endParaRPr>
          </a:p>
        </p:txBody>
      </p:sp>
      <p:sp>
        <p:nvSpPr>
          <p:cNvPr id="759" name="Google Shape;759;p17"/>
          <p:cNvSpPr txBox="1"/>
          <p:nvPr/>
        </p:nvSpPr>
        <p:spPr>
          <a:xfrm>
            <a:off x="813377" y="2687814"/>
            <a:ext cx="5151195" cy="609060"/>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10000"/>
              </a:lnSpc>
              <a:spcBef>
                <a:spcPts val="0"/>
              </a:spcBef>
              <a:spcAft>
                <a:spcPts val="0"/>
              </a:spcAft>
              <a:buClr>
                <a:srgbClr val="000000"/>
              </a:buClr>
              <a:buSzPts val="1800"/>
              <a:buFont typeface="Arial"/>
              <a:buChar char="•"/>
            </a:pPr>
            <a:r>
              <a:rPr b="0" i="0" lang="en-US" sz="1600" u="none" cap="none" strike="noStrike">
                <a:solidFill>
                  <a:srgbClr val="000000"/>
                </a:solidFill>
                <a:latin typeface="Tahoma"/>
                <a:ea typeface="Tahoma"/>
                <a:cs typeface="Tahoma"/>
                <a:sym typeface="Tahoma"/>
              </a:rPr>
              <a:t>This can be accomplished by creating a loop as shown to the right (a Closed Circuit). </a:t>
            </a:r>
            <a:endParaRPr b="0" i="0" sz="1200" u="none" cap="none" strike="noStrike">
              <a:solidFill>
                <a:srgbClr val="000000"/>
              </a:solidFill>
              <a:latin typeface="Tahoma"/>
              <a:ea typeface="Tahoma"/>
              <a:cs typeface="Tahoma"/>
              <a:sym typeface="Tahoma"/>
            </a:endParaRPr>
          </a:p>
        </p:txBody>
      </p:sp>
      <p:sp>
        <p:nvSpPr>
          <p:cNvPr id="760" name="Google Shape;760;p17"/>
          <p:cNvSpPr txBox="1"/>
          <p:nvPr/>
        </p:nvSpPr>
        <p:spPr>
          <a:xfrm>
            <a:off x="813377" y="3409269"/>
            <a:ext cx="5151195" cy="914848"/>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10000"/>
              </a:lnSpc>
              <a:spcBef>
                <a:spcPts val="0"/>
              </a:spcBef>
              <a:spcAft>
                <a:spcPts val="0"/>
              </a:spcAft>
              <a:buClr>
                <a:srgbClr val="000000"/>
              </a:buClr>
              <a:buSzPts val="1800"/>
              <a:buFont typeface="Arial"/>
              <a:buChar char="•"/>
            </a:pPr>
            <a:r>
              <a:rPr b="0" i="0" lang="en-US" sz="1600" u="none" cap="none" strike="noStrike">
                <a:solidFill>
                  <a:srgbClr val="000000"/>
                </a:solidFill>
                <a:latin typeface="Tahoma"/>
                <a:ea typeface="Tahoma"/>
                <a:cs typeface="Tahoma"/>
                <a:sym typeface="Tahoma"/>
              </a:rPr>
              <a:t>Batteries provide electric force to the loop to get the electrons moving. When electrons are moving like this, we say there is an electrical current flowing.</a:t>
            </a:r>
            <a:endParaRPr b="0" i="0" sz="1200" u="none" cap="none" strike="noStrike">
              <a:solidFill>
                <a:srgbClr val="000000"/>
              </a:solidFill>
              <a:latin typeface="Tahoma"/>
              <a:ea typeface="Tahoma"/>
              <a:cs typeface="Tahoma"/>
              <a:sym typeface="Tahoma"/>
            </a:endParaRPr>
          </a:p>
        </p:txBody>
      </p:sp>
      <p:pic>
        <p:nvPicPr>
          <p:cNvPr id="761" name="Google Shape;761;p17"/>
          <p:cNvPicPr preferRelativeResize="0"/>
          <p:nvPr/>
        </p:nvPicPr>
        <p:blipFill rotWithShape="1">
          <a:blip r:embed="rId4">
            <a:alphaModFix/>
          </a:blip>
          <a:srcRect b="0" l="0" r="0" t="0"/>
          <a:stretch/>
        </p:blipFill>
        <p:spPr>
          <a:xfrm>
            <a:off x="9321684" y="4982588"/>
            <a:ext cx="1036394" cy="1487310"/>
          </a:xfrm>
          <a:prstGeom prst="rect">
            <a:avLst/>
          </a:prstGeom>
          <a:noFill/>
          <a:ln>
            <a:noFill/>
          </a:ln>
        </p:spPr>
      </p:pic>
      <p:grpSp>
        <p:nvGrpSpPr>
          <p:cNvPr id="762" name="Google Shape;762;p17"/>
          <p:cNvGrpSpPr/>
          <p:nvPr/>
        </p:nvGrpSpPr>
        <p:grpSpPr>
          <a:xfrm>
            <a:off x="6296932" y="4324116"/>
            <a:ext cx="2692393" cy="1838846"/>
            <a:chOff x="6590547" y="4324116"/>
            <a:chExt cx="2692393" cy="1838846"/>
          </a:xfrm>
        </p:grpSpPr>
        <p:sp>
          <p:nvSpPr>
            <p:cNvPr id="763" name="Google Shape;763;p17"/>
            <p:cNvSpPr/>
            <p:nvPr/>
          </p:nvSpPr>
          <p:spPr>
            <a:xfrm>
              <a:off x="6590547" y="4324116"/>
              <a:ext cx="2692393" cy="1838846"/>
            </a:xfrm>
            <a:prstGeom prst="wedgeRoundRectCallout">
              <a:avLst>
                <a:gd fmla="val 72694" name="adj1"/>
                <a:gd fmla="val -927"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64" name="Google Shape;764;p17"/>
            <p:cNvSpPr txBox="1"/>
            <p:nvPr/>
          </p:nvSpPr>
          <p:spPr>
            <a:xfrm>
              <a:off x="6707889" y="4427931"/>
              <a:ext cx="2457707"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Arial"/>
                  <a:ea typeface="Arial"/>
                  <a:cs typeface="Arial"/>
                  <a:sym typeface="Arial"/>
                </a:rPr>
                <a:t>Seymour Says: </a:t>
              </a:r>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This study guide uses the conventional definition of current, sometimes called the positive flow of current, which is in the opposite direction of the flow of electrons.</a:t>
              </a:r>
              <a:endParaRPr b="1" i="0" sz="1400" u="none" cap="none" strike="noStrike">
                <a:solidFill>
                  <a:srgbClr val="000000"/>
                </a:solidFill>
                <a:latin typeface="Arial"/>
                <a:ea typeface="Arial"/>
                <a:cs typeface="Arial"/>
                <a:sym typeface="Arial"/>
              </a:endParaRPr>
            </a:p>
          </p:txBody>
        </p:sp>
      </p:grpSp>
      <p:pic>
        <p:nvPicPr>
          <p:cNvPr id="765" name="Google Shape;765;p17"/>
          <p:cNvPicPr preferRelativeResize="0"/>
          <p:nvPr/>
        </p:nvPicPr>
        <p:blipFill rotWithShape="1">
          <a:blip r:embed="rId5">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8"/>
                                        </p:tgtEl>
                                        <p:attrNameLst>
                                          <p:attrName>style.visibility</p:attrName>
                                        </p:attrNameLst>
                                      </p:cBhvr>
                                      <p:to>
                                        <p:strVal val="visible"/>
                                      </p:to>
                                    </p:set>
                                    <p:anim calcmode="lin" valueType="num">
                                      <p:cBhvr additive="base">
                                        <p:cTn dur="500"/>
                                        <p:tgtEl>
                                          <p:spTgt spid="75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9"/>
                                        </p:tgtEl>
                                        <p:attrNameLst>
                                          <p:attrName>style.visibility</p:attrName>
                                        </p:attrNameLst>
                                      </p:cBhvr>
                                      <p:to>
                                        <p:strVal val="visible"/>
                                      </p:to>
                                    </p:set>
                                    <p:anim calcmode="lin" valueType="num">
                                      <p:cBhvr additive="base">
                                        <p:cTn dur="500"/>
                                        <p:tgtEl>
                                          <p:spTgt spid="759"/>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60"/>
                                        </p:tgtEl>
                                        <p:attrNameLst>
                                          <p:attrName>style.visibility</p:attrName>
                                        </p:attrNameLst>
                                      </p:cBhvr>
                                      <p:to>
                                        <p:strVal val="visible"/>
                                      </p:to>
                                    </p:set>
                                    <p:anim calcmode="lin" valueType="num">
                                      <p:cBhvr additive="base">
                                        <p:cTn dur="500"/>
                                        <p:tgtEl>
                                          <p:spTgt spid="76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56">
                                            <p:txEl>
                                              <p:pRg end="0" st="0"/>
                                            </p:txEl>
                                          </p:spTgt>
                                        </p:tgtEl>
                                        <p:attrNameLst>
                                          <p:attrName>style.visibility</p:attrName>
                                        </p:attrNameLst>
                                      </p:cBhvr>
                                      <p:to>
                                        <p:strVal val="visible"/>
                                      </p:to>
                                    </p:set>
                                    <p:anim calcmode="lin" valueType="num">
                                      <p:cBhvr additive="base">
                                        <p:cTn dur="500"/>
                                        <p:tgtEl>
                                          <p:spTgt spid="756">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761"/>
                                        </p:tgtEl>
                                        <p:attrNameLst>
                                          <p:attrName>style.visibility</p:attrName>
                                        </p:attrNameLst>
                                      </p:cBhvr>
                                      <p:to>
                                        <p:strVal val="visible"/>
                                      </p:to>
                                    </p:set>
                                    <p:animEffect filter="fade" transition="in">
                                      <p:cBhvr>
                                        <p:cTn dur="1822"/>
                                        <p:tgtEl>
                                          <p:spTgt spid="761"/>
                                        </p:tgtEl>
                                      </p:cBhvr>
                                    </p:animEffect>
                                  </p:childTnLst>
                                </p:cTn>
                              </p:par>
                            </p:childTnLst>
                          </p:cTn>
                        </p:par>
                        <p:par>
                          <p:cTn fill="hold">
                            <p:stCondLst>
                              <p:cond delay="2322"/>
                            </p:stCondLst>
                            <p:childTnLst>
                              <p:par>
                                <p:cTn fill="hold" nodeType="afterEffect" presetClass="entr" presetID="10" presetSubtype="0">
                                  <p:stCondLst>
                                    <p:cond delay="250"/>
                                  </p:stCondLst>
                                  <p:childTnLst>
                                    <p:set>
                                      <p:cBhvr>
                                        <p:cTn dur="1" fill="hold">
                                          <p:stCondLst>
                                            <p:cond delay="0"/>
                                          </p:stCondLst>
                                        </p:cTn>
                                        <p:tgtEl>
                                          <p:spTgt spid="762"/>
                                        </p:tgtEl>
                                        <p:attrNameLst>
                                          <p:attrName>style.visibility</p:attrName>
                                        </p:attrNameLst>
                                      </p:cBhvr>
                                      <p:to>
                                        <p:strVal val="visible"/>
                                      </p:to>
                                    </p:set>
                                    <p:animEffect filter="fade" transition="in">
                                      <p:cBhvr>
                                        <p:cTn dur="500"/>
                                        <p:tgtEl>
                                          <p:spTgt spid="7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8"/>
          <p:cNvSpPr txBox="1"/>
          <p:nvPr>
            <p:ph type="title"/>
          </p:nvPr>
        </p:nvSpPr>
        <p:spPr>
          <a:xfrm>
            <a:off x="876260" y="428050"/>
            <a:ext cx="11174656" cy="99557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Creating Your First Closed Circuit</a:t>
            </a:r>
            <a:endParaRPr/>
          </a:p>
        </p:txBody>
      </p:sp>
      <p:sp>
        <p:nvSpPr>
          <p:cNvPr id="771" name="Google Shape;771;p18"/>
          <p:cNvSpPr txBox="1"/>
          <p:nvPr>
            <p:ph idx="1" type="body"/>
          </p:nvPr>
        </p:nvSpPr>
        <p:spPr>
          <a:xfrm>
            <a:off x="880852" y="1817225"/>
            <a:ext cx="5939398" cy="594304"/>
          </a:xfrm>
          <a:prstGeom prst="rect">
            <a:avLst/>
          </a:prstGeom>
          <a:noFill/>
          <a:ln>
            <a:noFill/>
          </a:ln>
        </p:spPr>
        <p:txBody>
          <a:bodyPr anchorCtr="0" anchor="t" bIns="45700" lIns="91425" spcFirstLastPara="1" rIns="91425" wrap="square" tIns="45700">
            <a:noAutofit/>
          </a:bodyPr>
          <a:lstStyle/>
          <a:p>
            <a:pPr indent="-169863" lvl="0" marL="169863" rtl="0" algn="just">
              <a:lnSpc>
                <a:spcPct val="90000"/>
              </a:lnSpc>
              <a:spcBef>
                <a:spcPts val="0"/>
              </a:spcBef>
              <a:spcAft>
                <a:spcPts val="0"/>
              </a:spcAft>
              <a:buClr>
                <a:schemeClr val="dk1"/>
              </a:buClr>
              <a:buSzPts val="1850"/>
              <a:buChar char="•"/>
            </a:pPr>
            <a:r>
              <a:rPr lang="en-US" sz="1600">
                <a:latin typeface="Tahoma"/>
                <a:ea typeface="Tahoma"/>
                <a:cs typeface="Tahoma"/>
                <a:sym typeface="Tahoma"/>
              </a:rPr>
              <a:t>Insert the batteries as shown making sure the polarities are as shown inside the Battery Module (91B).</a:t>
            </a:r>
            <a:endParaRPr sz="1600">
              <a:latin typeface="Tahoma"/>
              <a:ea typeface="Tahoma"/>
              <a:cs typeface="Tahoma"/>
              <a:sym typeface="Tahoma"/>
            </a:endParaRPr>
          </a:p>
        </p:txBody>
      </p:sp>
      <p:sp>
        <p:nvSpPr>
          <p:cNvPr id="772" name="Google Shape;772;p18"/>
          <p:cNvSpPr txBox="1"/>
          <p:nvPr/>
        </p:nvSpPr>
        <p:spPr>
          <a:xfrm>
            <a:off x="880852" y="1396344"/>
            <a:ext cx="6176440" cy="327988"/>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80000"/>
              </a:lnSpc>
              <a:spcBef>
                <a:spcPts val="0"/>
              </a:spcBef>
              <a:spcAft>
                <a:spcPts val="0"/>
              </a:spcAft>
              <a:buClr>
                <a:srgbClr val="000000"/>
              </a:buClr>
              <a:buSzPts val="1850"/>
              <a:buFont typeface="Arial"/>
              <a:buChar char="•"/>
            </a:pPr>
            <a:r>
              <a:rPr b="0" i="0" lang="en-US" sz="1600" u="none" cap="none" strike="noStrike">
                <a:solidFill>
                  <a:srgbClr val="000000"/>
                </a:solidFill>
                <a:latin typeface="Tahoma"/>
                <a:ea typeface="Tahoma"/>
                <a:cs typeface="Tahoma"/>
                <a:sym typeface="Tahoma"/>
              </a:rPr>
              <a:t>From your Circuit Blox</a:t>
            </a:r>
            <a:r>
              <a:rPr lang="en-US" sz="1600">
                <a:solidFill>
                  <a:srgbClr val="000000"/>
                </a:solidFill>
                <a:latin typeface="Tahoma"/>
                <a:ea typeface="Tahoma"/>
                <a:cs typeface="Tahoma"/>
                <a:sym typeface="Tahoma"/>
              </a:rPr>
              <a:t> Light ‘N Motion</a:t>
            </a:r>
            <a:r>
              <a:rPr b="0" i="0" lang="en-US" sz="1600" u="none" cap="none" strike="noStrike">
                <a:solidFill>
                  <a:srgbClr val="000000"/>
                </a:solidFill>
                <a:latin typeface="Tahoma"/>
                <a:ea typeface="Tahoma"/>
                <a:cs typeface="Tahoma"/>
                <a:sym typeface="Tahoma"/>
              </a:rPr>
              <a:t> set, find the modules shown below.</a:t>
            </a:r>
            <a:endParaRPr b="0" i="0" sz="1600" u="none" cap="none" strike="noStrike">
              <a:solidFill>
                <a:srgbClr val="000000"/>
              </a:solidFill>
              <a:latin typeface="Tahoma"/>
              <a:ea typeface="Tahoma"/>
              <a:cs typeface="Tahoma"/>
              <a:sym typeface="Tahoma"/>
            </a:endParaRPr>
          </a:p>
        </p:txBody>
      </p:sp>
      <p:grpSp>
        <p:nvGrpSpPr>
          <p:cNvPr id="773" name="Google Shape;773;p18"/>
          <p:cNvGrpSpPr/>
          <p:nvPr/>
        </p:nvGrpSpPr>
        <p:grpSpPr>
          <a:xfrm>
            <a:off x="8719403" y="1630969"/>
            <a:ext cx="3041139" cy="4787709"/>
            <a:chOff x="8719403" y="1630969"/>
            <a:chExt cx="3041139" cy="4787709"/>
          </a:xfrm>
        </p:grpSpPr>
        <p:pic>
          <p:nvPicPr>
            <p:cNvPr id="774" name="Google Shape;774;p18"/>
            <p:cNvPicPr preferRelativeResize="0"/>
            <p:nvPr/>
          </p:nvPicPr>
          <p:blipFill rotWithShape="1">
            <a:blip r:embed="rId3">
              <a:alphaModFix/>
            </a:blip>
            <a:srcRect b="0" l="0" r="0" t="0"/>
            <a:stretch/>
          </p:blipFill>
          <p:spPr>
            <a:xfrm>
              <a:off x="8719403" y="1630969"/>
              <a:ext cx="3041139" cy="4344484"/>
            </a:xfrm>
            <a:prstGeom prst="rect">
              <a:avLst/>
            </a:prstGeom>
            <a:noFill/>
            <a:ln>
              <a:noFill/>
            </a:ln>
          </p:spPr>
        </p:pic>
        <p:sp>
          <p:nvSpPr>
            <p:cNvPr id="775" name="Google Shape;775;p18"/>
            <p:cNvSpPr txBox="1"/>
            <p:nvPr/>
          </p:nvSpPr>
          <p:spPr>
            <a:xfrm>
              <a:off x="8959946" y="6099834"/>
              <a:ext cx="1441127" cy="3188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5C0F8C"/>
                  </a:solidFill>
                  <a:latin typeface="Tahoma"/>
                  <a:ea typeface="Tahoma"/>
                  <a:cs typeface="Tahoma"/>
                  <a:sym typeface="Tahoma"/>
                </a:rPr>
                <a:t>Battery (91B)</a:t>
              </a:r>
              <a:endParaRPr/>
            </a:p>
          </p:txBody>
        </p:sp>
        <p:sp>
          <p:nvSpPr>
            <p:cNvPr id="776" name="Google Shape;776;p18"/>
            <p:cNvSpPr txBox="1"/>
            <p:nvPr/>
          </p:nvSpPr>
          <p:spPr>
            <a:xfrm>
              <a:off x="8874441" y="5339676"/>
              <a:ext cx="3208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5C0F8C"/>
                  </a:solidFill>
                  <a:latin typeface="Tahoma"/>
                  <a:ea typeface="Tahoma"/>
                  <a:cs typeface="Tahoma"/>
                  <a:sym typeface="Tahoma"/>
                </a:rPr>
                <a:t>+</a:t>
              </a:r>
              <a:endParaRPr/>
            </a:p>
          </p:txBody>
        </p:sp>
        <p:sp>
          <p:nvSpPr>
            <p:cNvPr id="777" name="Google Shape;777;p18"/>
            <p:cNvSpPr txBox="1"/>
            <p:nvPr/>
          </p:nvSpPr>
          <p:spPr>
            <a:xfrm>
              <a:off x="9846312" y="5641429"/>
              <a:ext cx="3208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5C0F8C"/>
                  </a:solidFill>
                  <a:latin typeface="Tahoma"/>
                  <a:ea typeface="Tahoma"/>
                  <a:cs typeface="Tahoma"/>
                  <a:sym typeface="Tahoma"/>
                </a:rPr>
                <a:t>+</a:t>
              </a:r>
              <a:endParaRPr/>
            </a:p>
          </p:txBody>
        </p:sp>
        <p:sp>
          <p:nvSpPr>
            <p:cNvPr id="778" name="Google Shape;778;p18"/>
            <p:cNvSpPr txBox="1"/>
            <p:nvPr/>
          </p:nvSpPr>
          <p:spPr>
            <a:xfrm>
              <a:off x="9359689" y="5524342"/>
              <a:ext cx="3208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5C0F8C"/>
                  </a:solidFill>
                  <a:latin typeface="Tahoma"/>
                  <a:ea typeface="Tahoma"/>
                  <a:cs typeface="Tahoma"/>
                  <a:sym typeface="Tahoma"/>
                </a:rPr>
                <a:t>–</a:t>
              </a:r>
              <a:endParaRPr/>
            </a:p>
          </p:txBody>
        </p:sp>
        <p:sp>
          <p:nvSpPr>
            <p:cNvPr id="779" name="Google Shape;779;p18"/>
            <p:cNvSpPr txBox="1"/>
            <p:nvPr/>
          </p:nvSpPr>
          <p:spPr>
            <a:xfrm>
              <a:off x="10381001" y="5824026"/>
              <a:ext cx="3208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5C0F8C"/>
                  </a:solidFill>
                  <a:latin typeface="Tahoma"/>
                  <a:ea typeface="Tahoma"/>
                  <a:cs typeface="Tahoma"/>
                  <a:sym typeface="Tahoma"/>
                </a:rPr>
                <a:t>–</a:t>
              </a:r>
              <a:endParaRPr/>
            </a:p>
          </p:txBody>
        </p:sp>
      </p:grpSp>
      <p:grpSp>
        <p:nvGrpSpPr>
          <p:cNvPr id="780" name="Google Shape;780;p18"/>
          <p:cNvGrpSpPr/>
          <p:nvPr/>
        </p:nvGrpSpPr>
        <p:grpSpPr>
          <a:xfrm>
            <a:off x="2253726" y="5172689"/>
            <a:ext cx="3181306" cy="790177"/>
            <a:chOff x="594735" y="5363786"/>
            <a:chExt cx="3181306" cy="790177"/>
          </a:xfrm>
        </p:grpSpPr>
        <p:sp>
          <p:nvSpPr>
            <p:cNvPr id="781" name="Google Shape;781;p18"/>
            <p:cNvSpPr/>
            <p:nvPr/>
          </p:nvSpPr>
          <p:spPr>
            <a:xfrm>
              <a:off x="594735" y="5363786"/>
              <a:ext cx="3171485" cy="787421"/>
            </a:xfrm>
            <a:prstGeom prst="wedgeRoundRectCallout">
              <a:avLst>
                <a:gd fmla="val 66710" name="adj1"/>
                <a:gd fmla="val -23132"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82" name="Google Shape;782;p18"/>
            <p:cNvSpPr txBox="1"/>
            <p:nvPr/>
          </p:nvSpPr>
          <p:spPr>
            <a:xfrm>
              <a:off x="604557" y="5366542"/>
              <a:ext cx="3171484" cy="7874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Calibri"/>
                  <a:ea typeface="Calibri"/>
                  <a:cs typeface="Calibri"/>
                  <a:sym typeface="Calibri"/>
                </a:rPr>
                <a:t>Seymour Says: </a:t>
              </a:r>
              <a:endParaRPr b="0" i="0" sz="1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The Pin connectors in your parts make electrical connections to create circuits!</a:t>
              </a:r>
              <a:endParaRPr b="0" i="0" sz="1400" u="none" cap="none" strike="noStrike">
                <a:solidFill>
                  <a:srgbClr val="000000"/>
                </a:solidFill>
                <a:latin typeface="Calibri"/>
                <a:ea typeface="Calibri"/>
                <a:cs typeface="Calibri"/>
                <a:sym typeface="Calibri"/>
              </a:endParaRPr>
            </a:p>
          </p:txBody>
        </p:sp>
      </p:grpSp>
      <p:grpSp>
        <p:nvGrpSpPr>
          <p:cNvPr id="783" name="Google Shape;783;p18"/>
          <p:cNvGrpSpPr/>
          <p:nvPr/>
        </p:nvGrpSpPr>
        <p:grpSpPr>
          <a:xfrm>
            <a:off x="7331947" y="1375170"/>
            <a:ext cx="2188152" cy="2620173"/>
            <a:chOff x="7331947" y="1375170"/>
            <a:chExt cx="2188152" cy="2620173"/>
          </a:xfrm>
        </p:grpSpPr>
        <p:sp>
          <p:nvSpPr>
            <p:cNvPr id="784" name="Google Shape;784;p18"/>
            <p:cNvSpPr txBox="1"/>
            <p:nvPr/>
          </p:nvSpPr>
          <p:spPr>
            <a:xfrm>
              <a:off x="7331947" y="1375170"/>
              <a:ext cx="2188152"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ahoma"/>
                  <a:ea typeface="Tahoma"/>
                  <a:cs typeface="Tahoma"/>
                  <a:sym typeface="Tahoma"/>
                </a:rPr>
                <a:t>Place cover on the Battery (91B) module after inserting batteries and secure screws</a:t>
              </a:r>
              <a:endParaRPr/>
            </a:p>
          </p:txBody>
        </p:sp>
        <p:cxnSp>
          <p:nvCxnSpPr>
            <p:cNvPr id="785" name="Google Shape;785;p18"/>
            <p:cNvCxnSpPr/>
            <p:nvPr/>
          </p:nvCxnSpPr>
          <p:spPr>
            <a:xfrm rot="10800000">
              <a:off x="9033369" y="2238907"/>
              <a:ext cx="467730" cy="404822"/>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cxnSp>
          <p:nvCxnSpPr>
            <p:cNvPr id="786" name="Google Shape;786;p18"/>
            <p:cNvCxnSpPr/>
            <p:nvPr/>
          </p:nvCxnSpPr>
          <p:spPr>
            <a:xfrm rot="10800000">
              <a:off x="9033369" y="3775066"/>
              <a:ext cx="307320" cy="220277"/>
            </a:xfrm>
            <a:prstGeom prst="straightConnector1">
              <a:avLst/>
            </a:prstGeom>
            <a:noFill/>
            <a:ln cap="flat" cmpd="sng" w="25400">
              <a:solidFill>
                <a:srgbClr val="FF0000"/>
              </a:solidFill>
              <a:prstDash val="solid"/>
              <a:round/>
              <a:headEnd len="sm" w="sm" type="none"/>
              <a:tailEnd len="sm" w="sm" type="none"/>
            </a:ln>
            <a:effectLst>
              <a:outerShdw blurRad="40000" rotWithShape="0" dir="5400000" dist="20000">
                <a:srgbClr val="000000">
                  <a:alpha val="37647"/>
                </a:srgbClr>
              </a:outerShdw>
            </a:effectLst>
          </p:spPr>
        </p:cxnSp>
        <p:sp>
          <p:nvSpPr>
            <p:cNvPr id="787" name="Google Shape;787;p18"/>
            <p:cNvSpPr txBox="1"/>
            <p:nvPr/>
          </p:nvSpPr>
          <p:spPr>
            <a:xfrm>
              <a:off x="7615459" y="3384358"/>
              <a:ext cx="141791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Tahoma"/>
                  <a:ea typeface="Tahoma"/>
                  <a:cs typeface="Tahoma"/>
                  <a:sym typeface="Tahoma"/>
                </a:rPr>
                <a:t>Insert three (3) “AA” batteries</a:t>
              </a:r>
              <a:endParaRPr/>
            </a:p>
          </p:txBody>
        </p:sp>
      </p:grpSp>
      <p:pic>
        <p:nvPicPr>
          <p:cNvPr id="788" name="Google Shape;788;p18"/>
          <p:cNvPicPr preferRelativeResize="0"/>
          <p:nvPr/>
        </p:nvPicPr>
        <p:blipFill rotWithShape="1">
          <a:blip r:embed="rId4">
            <a:alphaModFix/>
          </a:blip>
          <a:srcRect b="0" l="0" r="0" t="0"/>
          <a:stretch/>
        </p:blipFill>
        <p:spPr>
          <a:xfrm>
            <a:off x="5615220" y="5058623"/>
            <a:ext cx="947720" cy="1360055"/>
          </a:xfrm>
          <a:prstGeom prst="rect">
            <a:avLst/>
          </a:prstGeom>
          <a:noFill/>
          <a:ln>
            <a:noFill/>
          </a:ln>
        </p:spPr>
      </p:pic>
      <p:pic>
        <p:nvPicPr>
          <p:cNvPr id="789" name="Google Shape;789;p18"/>
          <p:cNvPicPr preferRelativeResize="0"/>
          <p:nvPr/>
        </p:nvPicPr>
        <p:blipFill rotWithShape="1">
          <a:blip r:embed="rId5">
            <a:alphaModFix/>
          </a:blip>
          <a:srcRect b="0" l="0" r="0" t="0"/>
          <a:stretch/>
        </p:blipFill>
        <p:spPr>
          <a:xfrm>
            <a:off x="10858500" y="5799093"/>
            <a:ext cx="633495" cy="633495"/>
          </a:xfrm>
          <a:prstGeom prst="rect">
            <a:avLst/>
          </a:prstGeom>
          <a:noFill/>
          <a:ln>
            <a:noFill/>
          </a:ln>
        </p:spPr>
      </p:pic>
      <p:pic>
        <p:nvPicPr>
          <p:cNvPr id="790" name="Google Shape;790;p18"/>
          <p:cNvPicPr preferRelativeResize="0"/>
          <p:nvPr/>
        </p:nvPicPr>
        <p:blipFill rotWithShape="1">
          <a:blip r:embed="rId6">
            <a:alphaModFix/>
          </a:blip>
          <a:srcRect b="0" l="0" r="0" t="0"/>
          <a:stretch/>
        </p:blipFill>
        <p:spPr>
          <a:xfrm>
            <a:off x="1357009" y="2672353"/>
            <a:ext cx="871018" cy="809625"/>
          </a:xfrm>
          <a:prstGeom prst="rect">
            <a:avLst/>
          </a:prstGeom>
          <a:noFill/>
          <a:ln>
            <a:noFill/>
          </a:ln>
        </p:spPr>
      </p:pic>
      <p:pic>
        <p:nvPicPr>
          <p:cNvPr id="791" name="Google Shape;791;p18"/>
          <p:cNvPicPr preferRelativeResize="0"/>
          <p:nvPr/>
        </p:nvPicPr>
        <p:blipFill rotWithShape="1">
          <a:blip r:embed="rId6">
            <a:alphaModFix/>
          </a:blip>
          <a:srcRect b="0" l="0" r="0" t="0"/>
          <a:stretch/>
        </p:blipFill>
        <p:spPr>
          <a:xfrm>
            <a:off x="3331971" y="2666349"/>
            <a:ext cx="871018" cy="809625"/>
          </a:xfrm>
          <a:prstGeom prst="rect">
            <a:avLst/>
          </a:prstGeom>
          <a:noFill/>
          <a:ln>
            <a:noFill/>
          </a:ln>
        </p:spPr>
      </p:pic>
      <p:pic>
        <p:nvPicPr>
          <p:cNvPr id="792" name="Google Shape;792;p18"/>
          <p:cNvPicPr preferRelativeResize="0"/>
          <p:nvPr/>
        </p:nvPicPr>
        <p:blipFill rotWithShape="1">
          <a:blip r:embed="rId6">
            <a:alphaModFix/>
          </a:blip>
          <a:srcRect b="0" l="0" r="0" t="0"/>
          <a:stretch/>
        </p:blipFill>
        <p:spPr>
          <a:xfrm>
            <a:off x="5435810" y="2643729"/>
            <a:ext cx="871018" cy="809625"/>
          </a:xfrm>
          <a:prstGeom prst="rect">
            <a:avLst/>
          </a:prstGeom>
          <a:noFill/>
          <a:ln>
            <a:noFill/>
          </a:ln>
        </p:spPr>
      </p:pic>
      <p:pic>
        <p:nvPicPr>
          <p:cNvPr id="793" name="Google Shape;793;p18"/>
          <p:cNvPicPr preferRelativeResize="0"/>
          <p:nvPr/>
        </p:nvPicPr>
        <p:blipFill rotWithShape="1">
          <a:blip r:embed="rId6">
            <a:alphaModFix/>
          </a:blip>
          <a:srcRect b="0" l="0" r="0" t="0"/>
          <a:stretch/>
        </p:blipFill>
        <p:spPr>
          <a:xfrm>
            <a:off x="2283629" y="3954841"/>
            <a:ext cx="871018" cy="809625"/>
          </a:xfrm>
          <a:prstGeom prst="rect">
            <a:avLst/>
          </a:prstGeom>
          <a:noFill/>
          <a:ln>
            <a:noFill/>
          </a:ln>
        </p:spPr>
      </p:pic>
      <p:pic>
        <p:nvPicPr>
          <p:cNvPr id="794" name="Google Shape;794;p18"/>
          <p:cNvPicPr preferRelativeResize="0"/>
          <p:nvPr/>
        </p:nvPicPr>
        <p:blipFill rotWithShape="1">
          <a:blip r:embed="rId6">
            <a:alphaModFix/>
          </a:blip>
          <a:srcRect b="0" l="0" r="0" t="0"/>
          <a:stretch/>
        </p:blipFill>
        <p:spPr>
          <a:xfrm>
            <a:off x="4396459" y="3954840"/>
            <a:ext cx="871018" cy="809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500"/>
                                        <p:tgtEl>
                                          <p:spTgt spid="7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72"/>
                                        </p:tgtEl>
                                        <p:attrNameLst>
                                          <p:attrName>style.visibility</p:attrName>
                                        </p:attrNameLst>
                                      </p:cBhvr>
                                      <p:to>
                                        <p:strVal val="visible"/>
                                      </p:to>
                                    </p:set>
                                    <p:anim calcmode="lin" valueType="num">
                                      <p:cBhvr additive="base">
                                        <p:cTn dur="500"/>
                                        <p:tgtEl>
                                          <p:spTgt spid="77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1750"/>
                                        <p:tgtEl>
                                          <p:spTgt spid="773"/>
                                        </p:tgtEl>
                                      </p:cBhvr>
                                    </p:animEffect>
                                  </p:childTnLst>
                                </p:cTn>
                              </p:par>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1250"/>
                                        <p:tgtEl>
                                          <p:spTgt spid="792"/>
                                        </p:tgtEl>
                                      </p:cBhvr>
                                    </p:animEffect>
                                  </p:childTnLst>
                                </p:cTn>
                              </p:par>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1250"/>
                                        <p:tgtEl>
                                          <p:spTgt spid="791"/>
                                        </p:tgtEl>
                                      </p:cBhvr>
                                    </p:animEffect>
                                  </p:childTnLst>
                                </p:cTn>
                              </p:par>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25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1250"/>
                                        <p:tgtEl>
                                          <p:spTgt spid="793"/>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250"/>
                                        <p:tgtEl>
                                          <p:spTgt spid="7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71">
                                            <p:txEl>
                                              <p:pRg end="0" st="0"/>
                                            </p:txEl>
                                          </p:spTgt>
                                        </p:tgtEl>
                                        <p:attrNameLst>
                                          <p:attrName>style.visibility</p:attrName>
                                        </p:attrNameLst>
                                      </p:cBhvr>
                                      <p:to>
                                        <p:strVal val="visible"/>
                                      </p:to>
                                    </p:set>
                                    <p:anim calcmode="lin" valueType="num">
                                      <p:cBhvr additive="base">
                                        <p:cTn dur="500"/>
                                        <p:tgtEl>
                                          <p:spTgt spid="771">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1000"/>
                                        <p:tgtEl>
                                          <p:spTgt spid="78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1000"/>
                                        <p:tgtEl>
                                          <p:spTgt spid="788"/>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2000"/>
                                        <p:tgtEl>
                                          <p:spTgt spid="7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id="799" name="Google Shape;799;p19"/>
          <p:cNvPicPr preferRelativeResize="0"/>
          <p:nvPr/>
        </p:nvPicPr>
        <p:blipFill rotWithShape="1">
          <a:blip r:embed="rId3">
            <a:alphaModFix/>
          </a:blip>
          <a:srcRect b="0" l="0" r="0" t="0"/>
          <a:stretch/>
        </p:blipFill>
        <p:spPr>
          <a:xfrm>
            <a:off x="8066172" y="3063237"/>
            <a:ext cx="3570387" cy="2856310"/>
          </a:xfrm>
          <a:prstGeom prst="rect">
            <a:avLst/>
          </a:prstGeom>
          <a:noFill/>
          <a:ln>
            <a:noFill/>
          </a:ln>
        </p:spPr>
      </p:pic>
      <p:sp>
        <p:nvSpPr>
          <p:cNvPr id="800" name="Google Shape;800;p19"/>
          <p:cNvSpPr txBox="1"/>
          <p:nvPr>
            <p:ph type="title"/>
          </p:nvPr>
        </p:nvSpPr>
        <p:spPr>
          <a:xfrm>
            <a:off x="857738" y="428050"/>
            <a:ext cx="11193177" cy="99557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Creating Your First Closed Circuit</a:t>
            </a:r>
            <a:endParaRPr/>
          </a:p>
        </p:txBody>
      </p:sp>
      <p:sp>
        <p:nvSpPr>
          <p:cNvPr id="801" name="Google Shape;801;p19"/>
          <p:cNvSpPr txBox="1"/>
          <p:nvPr>
            <p:ph idx="1" type="body"/>
          </p:nvPr>
        </p:nvSpPr>
        <p:spPr>
          <a:xfrm>
            <a:off x="963243" y="4326940"/>
            <a:ext cx="5567090" cy="904052"/>
          </a:xfrm>
          <a:prstGeom prst="rect">
            <a:avLst/>
          </a:prstGeom>
          <a:noFill/>
          <a:ln>
            <a:noFill/>
          </a:ln>
        </p:spPr>
        <p:txBody>
          <a:bodyPr anchorCtr="0" anchor="t" bIns="45700" lIns="91425" spcFirstLastPara="1" rIns="91425" wrap="square" tIns="45700">
            <a:noAutofit/>
          </a:bodyPr>
          <a:lstStyle/>
          <a:p>
            <a:pPr indent="-112713" lvl="1" marL="395288" rtl="0" algn="just">
              <a:lnSpc>
                <a:spcPct val="120000"/>
              </a:lnSpc>
              <a:spcBef>
                <a:spcPts val="0"/>
              </a:spcBef>
              <a:spcAft>
                <a:spcPts val="0"/>
              </a:spcAft>
              <a:buClr>
                <a:schemeClr val="dk1"/>
              </a:buClr>
              <a:buSzPts val="1600"/>
              <a:buFont typeface="Noto Sans Symbols"/>
              <a:buChar char="▪"/>
            </a:pPr>
            <a:r>
              <a:rPr lang="en-US" sz="1400">
                <a:latin typeface="Tahoma"/>
                <a:ea typeface="Tahoma"/>
                <a:cs typeface="Tahoma"/>
                <a:sym typeface="Tahoma"/>
              </a:rPr>
              <a:t>Removing LEDs (102) opens the circuit in certain places, so there is no loop for current to flow from the Battery (91B) “+” terminal to the Battery (91B) “–” terminal.  </a:t>
            </a:r>
            <a:endParaRPr sz="1400">
              <a:latin typeface="Tahoma"/>
              <a:ea typeface="Tahoma"/>
              <a:cs typeface="Tahoma"/>
              <a:sym typeface="Tahoma"/>
            </a:endParaRPr>
          </a:p>
        </p:txBody>
      </p:sp>
      <p:sp>
        <p:nvSpPr>
          <p:cNvPr id="802" name="Google Shape;802;p19"/>
          <p:cNvSpPr txBox="1"/>
          <p:nvPr/>
        </p:nvSpPr>
        <p:spPr>
          <a:xfrm>
            <a:off x="857739" y="1615318"/>
            <a:ext cx="5672593" cy="402352"/>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2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Build the circuit shown.</a:t>
            </a:r>
            <a:endParaRPr b="0" i="0" sz="1600" u="none" cap="none" strike="noStrike">
              <a:solidFill>
                <a:srgbClr val="000000"/>
              </a:solidFill>
              <a:latin typeface="Tahoma"/>
              <a:ea typeface="Tahoma"/>
              <a:cs typeface="Tahoma"/>
              <a:sym typeface="Tahoma"/>
            </a:endParaRPr>
          </a:p>
        </p:txBody>
      </p:sp>
      <p:sp>
        <p:nvSpPr>
          <p:cNvPr id="803" name="Google Shape;803;p19"/>
          <p:cNvSpPr txBox="1"/>
          <p:nvPr/>
        </p:nvSpPr>
        <p:spPr>
          <a:xfrm>
            <a:off x="857741" y="2144226"/>
            <a:ext cx="5845160" cy="409548"/>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20000"/>
              </a:lnSpc>
              <a:spcBef>
                <a:spcPts val="0"/>
              </a:spcBef>
              <a:spcAft>
                <a:spcPts val="0"/>
              </a:spcAft>
              <a:buClr>
                <a:srgbClr val="000000"/>
              </a:buClr>
              <a:buSzPts val="2000"/>
              <a:buFont typeface="Arial"/>
              <a:buChar char="•"/>
            </a:pPr>
            <a:r>
              <a:rPr b="1" lang="en-US" sz="1600">
                <a:solidFill>
                  <a:srgbClr val="000000"/>
                </a:solidFill>
                <a:latin typeface="Tahoma"/>
                <a:ea typeface="Tahoma"/>
                <a:cs typeface="Tahoma"/>
                <a:sym typeface="Tahoma"/>
              </a:rPr>
              <a:t>As you connect the LEDs #102, w</a:t>
            </a:r>
            <a:r>
              <a:rPr b="1" i="0" lang="en-US" sz="1600" u="none" cap="none" strike="noStrike">
                <a:solidFill>
                  <a:srgbClr val="000000"/>
                </a:solidFill>
                <a:latin typeface="Tahoma"/>
                <a:ea typeface="Tahoma"/>
                <a:cs typeface="Tahoma"/>
                <a:sym typeface="Tahoma"/>
              </a:rPr>
              <a:t>hat do</a:t>
            </a:r>
            <a:r>
              <a:rPr b="1" i="0" lang="en-US" sz="1600" u="none" cap="none" strike="noStrike">
                <a:solidFill>
                  <a:srgbClr val="000000"/>
                </a:solidFill>
                <a:latin typeface="Tahoma"/>
                <a:ea typeface="Tahoma"/>
                <a:cs typeface="Tahoma"/>
                <a:sym typeface="Tahoma"/>
              </a:rPr>
              <a:t> you observe</a:t>
            </a:r>
            <a:r>
              <a:rPr b="1" i="0" lang="en-US" sz="1600" u="none" cap="none" strike="noStrike">
                <a:solidFill>
                  <a:srgbClr val="000000"/>
                </a:solidFill>
                <a:latin typeface="Tahoma"/>
                <a:ea typeface="Tahoma"/>
                <a:cs typeface="Tahoma"/>
                <a:sym typeface="Tahoma"/>
              </a:rPr>
              <a:t>?</a:t>
            </a:r>
            <a:endParaRPr b="0" i="0" sz="1600" u="none" cap="none" strike="noStrike">
              <a:solidFill>
                <a:srgbClr val="000000"/>
              </a:solidFill>
              <a:latin typeface="Tahoma"/>
              <a:ea typeface="Tahoma"/>
              <a:cs typeface="Tahoma"/>
              <a:sym typeface="Tahoma"/>
            </a:endParaRPr>
          </a:p>
        </p:txBody>
      </p:sp>
      <p:sp>
        <p:nvSpPr>
          <p:cNvPr id="804" name="Google Shape;804;p19"/>
          <p:cNvSpPr txBox="1"/>
          <p:nvPr/>
        </p:nvSpPr>
        <p:spPr>
          <a:xfrm>
            <a:off x="963242" y="2553774"/>
            <a:ext cx="5976820" cy="621478"/>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Connecting the LEDs (102) to the “+” and “-” of the battery (91B) makes a closed circuit.</a:t>
            </a:r>
            <a:endParaRPr b="0" i="0" sz="1400" u="none" cap="none" strike="noStrike">
              <a:solidFill>
                <a:srgbClr val="000000"/>
              </a:solidFill>
              <a:latin typeface="Tahoma"/>
              <a:ea typeface="Tahoma"/>
              <a:cs typeface="Tahoma"/>
              <a:sym typeface="Tahoma"/>
            </a:endParaRPr>
          </a:p>
        </p:txBody>
      </p:sp>
      <p:sp>
        <p:nvSpPr>
          <p:cNvPr id="805" name="Google Shape;805;p19"/>
          <p:cNvSpPr txBox="1"/>
          <p:nvPr/>
        </p:nvSpPr>
        <p:spPr>
          <a:xfrm>
            <a:off x="857740" y="3919486"/>
            <a:ext cx="6838805" cy="403734"/>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2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Take the LEDs (102) out of the circuit. What </a:t>
            </a:r>
            <a:r>
              <a:rPr b="1" lang="en-US" sz="1600">
                <a:solidFill>
                  <a:srgbClr val="000000"/>
                </a:solidFill>
                <a:latin typeface="Tahoma"/>
                <a:ea typeface="Tahoma"/>
                <a:cs typeface="Tahoma"/>
                <a:sym typeface="Tahoma"/>
              </a:rPr>
              <a:t>do you observe</a:t>
            </a:r>
            <a:r>
              <a:rPr b="1" i="0" lang="en-US" sz="1600" u="none" cap="none" strike="noStrike">
                <a:solidFill>
                  <a:srgbClr val="000000"/>
                </a:solidFill>
                <a:latin typeface="Tahoma"/>
                <a:ea typeface="Tahoma"/>
                <a:cs typeface="Tahoma"/>
                <a:sym typeface="Tahoma"/>
              </a:rPr>
              <a:t>?</a:t>
            </a:r>
            <a:endParaRPr b="0" i="0" sz="1600" u="none" cap="none" strike="noStrike">
              <a:solidFill>
                <a:srgbClr val="000000"/>
              </a:solidFill>
              <a:latin typeface="Tahoma"/>
              <a:ea typeface="Tahoma"/>
              <a:cs typeface="Tahoma"/>
              <a:sym typeface="Tahoma"/>
            </a:endParaRPr>
          </a:p>
        </p:txBody>
      </p:sp>
      <p:sp>
        <p:nvSpPr>
          <p:cNvPr id="806" name="Google Shape;806;p19"/>
          <p:cNvSpPr txBox="1"/>
          <p:nvPr/>
        </p:nvSpPr>
        <p:spPr>
          <a:xfrm>
            <a:off x="963241" y="3203794"/>
            <a:ext cx="5552897" cy="621478"/>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This allows electrons to flow through the LEDs (102) which makes them light.</a:t>
            </a:r>
            <a:endParaRPr b="0" i="0" sz="1400" u="none" cap="none" strike="noStrike">
              <a:solidFill>
                <a:srgbClr val="000000"/>
              </a:solidFill>
              <a:latin typeface="Tahoma"/>
              <a:ea typeface="Tahoma"/>
              <a:cs typeface="Tahoma"/>
              <a:sym typeface="Tahoma"/>
            </a:endParaRPr>
          </a:p>
        </p:txBody>
      </p:sp>
      <p:sp>
        <p:nvSpPr>
          <p:cNvPr id="807" name="Google Shape;807;p19"/>
          <p:cNvSpPr txBox="1"/>
          <p:nvPr/>
        </p:nvSpPr>
        <p:spPr>
          <a:xfrm>
            <a:off x="963242" y="5230992"/>
            <a:ext cx="5567090" cy="605469"/>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This stops electrons from flowing through the LEDs (102) which makes the LEDs (102) turn off.</a:t>
            </a:r>
            <a:endParaRPr b="0" i="0" sz="1400" u="none" cap="none" strike="noStrike">
              <a:solidFill>
                <a:srgbClr val="000000"/>
              </a:solidFill>
              <a:latin typeface="Tahoma"/>
              <a:ea typeface="Tahoma"/>
              <a:cs typeface="Tahoma"/>
              <a:sym typeface="Tahoma"/>
            </a:endParaRPr>
          </a:p>
        </p:txBody>
      </p:sp>
      <p:pic>
        <p:nvPicPr>
          <p:cNvPr id="808" name="Google Shape;808;p19"/>
          <p:cNvPicPr preferRelativeResize="0"/>
          <p:nvPr/>
        </p:nvPicPr>
        <p:blipFill rotWithShape="1">
          <a:blip r:embed="rId4">
            <a:alphaModFix/>
          </a:blip>
          <a:srcRect b="0" l="0" r="0" t="0"/>
          <a:stretch/>
        </p:blipFill>
        <p:spPr>
          <a:xfrm>
            <a:off x="10352958" y="1450595"/>
            <a:ext cx="981301" cy="1362918"/>
          </a:xfrm>
          <a:prstGeom prst="rect">
            <a:avLst/>
          </a:prstGeom>
          <a:noFill/>
          <a:ln>
            <a:noFill/>
          </a:ln>
        </p:spPr>
      </p:pic>
      <p:grpSp>
        <p:nvGrpSpPr>
          <p:cNvPr id="809" name="Google Shape;809;p19"/>
          <p:cNvGrpSpPr/>
          <p:nvPr/>
        </p:nvGrpSpPr>
        <p:grpSpPr>
          <a:xfrm>
            <a:off x="7162928" y="1493953"/>
            <a:ext cx="2730003" cy="1302861"/>
            <a:chOff x="6800875" y="1522288"/>
            <a:chExt cx="2730003" cy="1302861"/>
          </a:xfrm>
        </p:grpSpPr>
        <p:sp>
          <p:nvSpPr>
            <p:cNvPr id="810" name="Google Shape;810;p19"/>
            <p:cNvSpPr/>
            <p:nvPr/>
          </p:nvSpPr>
          <p:spPr>
            <a:xfrm>
              <a:off x="6800875" y="1522288"/>
              <a:ext cx="2730003" cy="1302861"/>
            </a:xfrm>
            <a:prstGeom prst="wedgeRoundRectCallout">
              <a:avLst>
                <a:gd fmla="val 81616" name="adj1"/>
                <a:gd fmla="val -25513"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1" name="Google Shape;811;p19"/>
            <p:cNvSpPr txBox="1"/>
            <p:nvPr/>
          </p:nvSpPr>
          <p:spPr>
            <a:xfrm>
              <a:off x="6831120" y="1568618"/>
              <a:ext cx="2669513" cy="12102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Calibri"/>
                  <a:ea typeface="Calibri"/>
                  <a:cs typeface="Calibri"/>
                  <a:sym typeface="Calibri"/>
                </a:rPr>
                <a:t>Seymour Says: </a:t>
              </a:r>
              <a:endParaRPr b="0" i="0" sz="1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An electrical “loop” is always needed between the “+” and “-” terminals of the battery to enable current to flow.</a:t>
              </a:r>
              <a:endParaRPr b="0" i="0" sz="1400" u="none" cap="none" strike="noStrike">
                <a:solidFill>
                  <a:srgbClr val="000000"/>
                </a:solidFill>
                <a:latin typeface="Calibri"/>
                <a:ea typeface="Calibri"/>
                <a:cs typeface="Calibri"/>
                <a:sym typeface="Calibri"/>
              </a:endParaRPr>
            </a:p>
          </p:txBody>
        </p:sp>
      </p:grpSp>
      <p:pic>
        <p:nvPicPr>
          <p:cNvPr id="812" name="Google Shape;812;p19"/>
          <p:cNvPicPr preferRelativeResize="0"/>
          <p:nvPr/>
        </p:nvPicPr>
        <p:blipFill rotWithShape="1">
          <a:blip r:embed="rId5">
            <a:alphaModFix/>
          </a:blip>
          <a:srcRect b="0" l="0" r="0" t="0"/>
          <a:stretch/>
        </p:blipFill>
        <p:spPr>
          <a:xfrm>
            <a:off x="10858500" y="5799093"/>
            <a:ext cx="633495" cy="633495"/>
          </a:xfrm>
          <a:prstGeom prst="rect">
            <a:avLst/>
          </a:prstGeom>
          <a:noFill/>
          <a:ln>
            <a:noFill/>
          </a:ln>
        </p:spPr>
      </p:pic>
      <p:pic>
        <p:nvPicPr>
          <p:cNvPr id="813" name="Google Shape;813;p19"/>
          <p:cNvPicPr preferRelativeResize="0"/>
          <p:nvPr/>
        </p:nvPicPr>
        <p:blipFill rotWithShape="1">
          <a:blip r:embed="rId6">
            <a:alphaModFix/>
          </a:blip>
          <a:srcRect b="0" l="0" r="0" t="0"/>
          <a:stretch/>
        </p:blipFill>
        <p:spPr>
          <a:xfrm>
            <a:off x="8078621" y="4509142"/>
            <a:ext cx="871018" cy="809625"/>
          </a:xfrm>
          <a:prstGeom prst="rect">
            <a:avLst/>
          </a:prstGeom>
          <a:noFill/>
          <a:ln>
            <a:noFill/>
          </a:ln>
        </p:spPr>
      </p:pic>
      <p:pic>
        <p:nvPicPr>
          <p:cNvPr id="814" name="Google Shape;814;p19"/>
          <p:cNvPicPr preferRelativeResize="0"/>
          <p:nvPr/>
        </p:nvPicPr>
        <p:blipFill rotWithShape="1">
          <a:blip r:embed="rId6">
            <a:alphaModFix/>
          </a:blip>
          <a:srcRect b="0" l="0" r="0" t="0"/>
          <a:stretch/>
        </p:blipFill>
        <p:spPr>
          <a:xfrm>
            <a:off x="8085972" y="3699517"/>
            <a:ext cx="871018" cy="809625"/>
          </a:xfrm>
          <a:prstGeom prst="rect">
            <a:avLst/>
          </a:prstGeom>
          <a:noFill/>
          <a:ln>
            <a:noFill/>
          </a:ln>
        </p:spPr>
      </p:pic>
      <p:pic>
        <p:nvPicPr>
          <p:cNvPr id="815" name="Google Shape;815;p19"/>
          <p:cNvPicPr preferRelativeResize="0"/>
          <p:nvPr/>
        </p:nvPicPr>
        <p:blipFill rotWithShape="1">
          <a:blip r:embed="rId6">
            <a:alphaModFix/>
          </a:blip>
          <a:srcRect b="0" l="0" r="0" t="0"/>
          <a:stretch/>
        </p:blipFill>
        <p:spPr>
          <a:xfrm>
            <a:off x="8552197" y="3673053"/>
            <a:ext cx="871018" cy="809625"/>
          </a:xfrm>
          <a:prstGeom prst="rect">
            <a:avLst/>
          </a:prstGeom>
          <a:noFill/>
          <a:ln>
            <a:noFill/>
          </a:ln>
        </p:spPr>
      </p:pic>
      <p:pic>
        <p:nvPicPr>
          <p:cNvPr id="816" name="Google Shape;816;p19"/>
          <p:cNvPicPr preferRelativeResize="0"/>
          <p:nvPr/>
        </p:nvPicPr>
        <p:blipFill rotWithShape="1">
          <a:blip r:embed="rId6">
            <a:alphaModFix/>
          </a:blip>
          <a:srcRect b="0" l="0" r="0" t="0"/>
          <a:stretch/>
        </p:blipFill>
        <p:spPr>
          <a:xfrm>
            <a:off x="8564070" y="4523092"/>
            <a:ext cx="871018" cy="809625"/>
          </a:xfrm>
          <a:prstGeom prst="rect">
            <a:avLst/>
          </a:prstGeom>
          <a:noFill/>
          <a:ln>
            <a:noFill/>
          </a:ln>
        </p:spPr>
      </p:pic>
      <p:cxnSp>
        <p:nvCxnSpPr>
          <p:cNvPr id="817" name="Google Shape;817;p19"/>
          <p:cNvCxnSpPr/>
          <p:nvPr/>
        </p:nvCxnSpPr>
        <p:spPr>
          <a:xfrm>
            <a:off x="9188392" y="3866226"/>
            <a:ext cx="0" cy="404953"/>
          </a:xfrm>
          <a:prstGeom prst="straightConnector1">
            <a:avLst/>
          </a:prstGeom>
          <a:noFill/>
          <a:ln cap="flat" cmpd="sng" w="38100">
            <a:solidFill>
              <a:srgbClr val="FF0000"/>
            </a:solidFill>
            <a:prstDash val="solid"/>
            <a:miter lim="800000"/>
            <a:headEnd len="sm" w="sm" type="none"/>
            <a:tailEnd len="med" w="med" type="triangle"/>
          </a:ln>
        </p:spPr>
      </p:cxnSp>
      <p:cxnSp>
        <p:nvCxnSpPr>
          <p:cNvPr id="818" name="Google Shape;818;p19"/>
          <p:cNvCxnSpPr/>
          <p:nvPr/>
        </p:nvCxnSpPr>
        <p:spPr>
          <a:xfrm flipH="1">
            <a:off x="8770645" y="3866226"/>
            <a:ext cx="417747" cy="383261"/>
          </a:xfrm>
          <a:prstGeom prst="straightConnector1">
            <a:avLst/>
          </a:prstGeom>
          <a:noFill/>
          <a:ln cap="flat" cmpd="sng" w="38100">
            <a:solidFill>
              <a:srgbClr val="FF0000"/>
            </a:solidFill>
            <a:prstDash val="solid"/>
            <a:miter lim="800000"/>
            <a:headEnd len="sm" w="sm" type="none"/>
            <a:tailEnd len="med" w="med" type="triangle"/>
          </a:ln>
        </p:spPr>
      </p:cxnSp>
      <p:cxnSp>
        <p:nvCxnSpPr>
          <p:cNvPr id="819" name="Google Shape;819;p19"/>
          <p:cNvCxnSpPr/>
          <p:nvPr/>
        </p:nvCxnSpPr>
        <p:spPr>
          <a:xfrm rot="10800000">
            <a:off x="9188392" y="4710082"/>
            <a:ext cx="0" cy="389457"/>
          </a:xfrm>
          <a:prstGeom prst="straightConnector1">
            <a:avLst/>
          </a:prstGeom>
          <a:noFill/>
          <a:ln cap="flat" cmpd="sng" w="38100">
            <a:solidFill>
              <a:srgbClr val="FF0000"/>
            </a:solidFill>
            <a:prstDash val="solid"/>
            <a:miter lim="800000"/>
            <a:headEnd len="sm" w="sm" type="none"/>
            <a:tailEnd len="med" w="med" type="triangle"/>
          </a:ln>
        </p:spPr>
      </p:cxnSp>
      <p:cxnSp>
        <p:nvCxnSpPr>
          <p:cNvPr id="820" name="Google Shape;820;p19"/>
          <p:cNvCxnSpPr/>
          <p:nvPr/>
        </p:nvCxnSpPr>
        <p:spPr>
          <a:xfrm>
            <a:off x="8748117" y="3866226"/>
            <a:ext cx="440275" cy="372130"/>
          </a:xfrm>
          <a:prstGeom prst="straightConnector1">
            <a:avLst/>
          </a:prstGeom>
          <a:noFill/>
          <a:ln cap="flat" cmpd="sng" w="38100">
            <a:solidFill>
              <a:srgbClr val="FF0000"/>
            </a:solidFill>
            <a:prstDash val="solid"/>
            <a:miter lim="800000"/>
            <a:headEnd len="sm" w="sm" type="none"/>
            <a:tailEnd len="med" w="med" type="triangle"/>
          </a:ln>
        </p:spPr>
      </p:cxnSp>
      <p:cxnSp>
        <p:nvCxnSpPr>
          <p:cNvPr id="821" name="Google Shape;821;p19"/>
          <p:cNvCxnSpPr/>
          <p:nvPr/>
        </p:nvCxnSpPr>
        <p:spPr>
          <a:xfrm rot="10800000">
            <a:off x="8720387" y="3866226"/>
            <a:ext cx="0" cy="404953"/>
          </a:xfrm>
          <a:prstGeom prst="straightConnector1">
            <a:avLst/>
          </a:prstGeom>
          <a:noFill/>
          <a:ln cap="flat" cmpd="sng" w="38100">
            <a:solidFill>
              <a:srgbClr val="FF0000"/>
            </a:solidFill>
            <a:prstDash val="solid"/>
            <a:miter lim="800000"/>
            <a:headEnd len="sm" w="sm" type="none"/>
            <a:tailEnd len="med" w="med" type="triangle"/>
          </a:ln>
        </p:spPr>
      </p:cxnSp>
      <p:cxnSp>
        <p:nvCxnSpPr>
          <p:cNvPr id="822" name="Google Shape;822;p19"/>
          <p:cNvCxnSpPr/>
          <p:nvPr/>
        </p:nvCxnSpPr>
        <p:spPr>
          <a:xfrm flipH="1" rot="10800000">
            <a:off x="8755556" y="4733019"/>
            <a:ext cx="417747" cy="383261"/>
          </a:xfrm>
          <a:prstGeom prst="straightConnector1">
            <a:avLst/>
          </a:prstGeom>
          <a:noFill/>
          <a:ln cap="flat" cmpd="sng" w="38100">
            <a:solidFill>
              <a:srgbClr val="FF0000"/>
            </a:solidFill>
            <a:prstDash val="solid"/>
            <a:miter lim="800000"/>
            <a:headEnd len="sm" w="sm" type="none"/>
            <a:tailEnd len="med" w="med" type="triangle"/>
          </a:ln>
        </p:spPr>
      </p:cxnSp>
      <p:cxnSp>
        <p:nvCxnSpPr>
          <p:cNvPr id="823" name="Google Shape;823;p19"/>
          <p:cNvCxnSpPr/>
          <p:nvPr/>
        </p:nvCxnSpPr>
        <p:spPr>
          <a:xfrm rot="10800000">
            <a:off x="8733028" y="4733019"/>
            <a:ext cx="440275" cy="372130"/>
          </a:xfrm>
          <a:prstGeom prst="straightConnector1">
            <a:avLst/>
          </a:prstGeom>
          <a:noFill/>
          <a:ln cap="flat" cmpd="sng" w="38100">
            <a:solidFill>
              <a:srgbClr val="FF0000"/>
            </a:solidFill>
            <a:prstDash val="solid"/>
            <a:miter lim="800000"/>
            <a:headEnd len="sm" w="sm" type="none"/>
            <a:tailEnd len="med" w="med" type="triangle"/>
          </a:ln>
        </p:spPr>
      </p:cxnSp>
      <p:cxnSp>
        <p:nvCxnSpPr>
          <p:cNvPr id="824" name="Google Shape;824;p19"/>
          <p:cNvCxnSpPr/>
          <p:nvPr/>
        </p:nvCxnSpPr>
        <p:spPr>
          <a:xfrm>
            <a:off x="8705298" y="4733019"/>
            <a:ext cx="0" cy="404953"/>
          </a:xfrm>
          <a:prstGeom prst="straightConnector1">
            <a:avLst/>
          </a:prstGeom>
          <a:noFill/>
          <a:ln cap="flat" cmpd="sng" w="38100">
            <a:solidFill>
              <a:srgbClr val="FF0000"/>
            </a:solidFill>
            <a:prstDash val="solid"/>
            <a:miter lim="800000"/>
            <a:headEnd len="sm" w="sm" type="none"/>
            <a:tailEnd len="med" w="med" type="triangle"/>
          </a:ln>
        </p:spPr>
      </p:cxnSp>
      <p:grpSp>
        <p:nvGrpSpPr>
          <p:cNvPr id="825" name="Google Shape;825;p19"/>
          <p:cNvGrpSpPr/>
          <p:nvPr/>
        </p:nvGrpSpPr>
        <p:grpSpPr>
          <a:xfrm>
            <a:off x="7283507" y="2944900"/>
            <a:ext cx="2100110" cy="3183492"/>
            <a:chOff x="7283507" y="2944900"/>
            <a:chExt cx="2100110" cy="3183492"/>
          </a:xfrm>
        </p:grpSpPr>
        <p:cxnSp>
          <p:nvCxnSpPr>
            <p:cNvPr id="826" name="Google Shape;826;p19"/>
            <p:cNvCxnSpPr/>
            <p:nvPr/>
          </p:nvCxnSpPr>
          <p:spPr>
            <a:xfrm flipH="1" rot="10800000">
              <a:off x="9173303" y="2978105"/>
              <a:ext cx="210314" cy="505691"/>
            </a:xfrm>
            <a:prstGeom prst="straightConnector1">
              <a:avLst/>
            </a:prstGeom>
            <a:noFill/>
            <a:ln cap="flat" cmpd="sng" w="57150">
              <a:solidFill>
                <a:srgbClr val="EB792A"/>
              </a:solidFill>
              <a:prstDash val="solid"/>
              <a:round/>
              <a:headEnd len="sm" w="sm" type="none"/>
              <a:tailEnd len="sm" w="sm" type="none"/>
            </a:ln>
          </p:spPr>
        </p:cxnSp>
        <p:cxnSp>
          <p:nvCxnSpPr>
            <p:cNvPr id="827" name="Google Shape;827;p19"/>
            <p:cNvCxnSpPr/>
            <p:nvPr/>
          </p:nvCxnSpPr>
          <p:spPr>
            <a:xfrm rot="10800000">
              <a:off x="8874361" y="2948781"/>
              <a:ext cx="0" cy="518005"/>
            </a:xfrm>
            <a:prstGeom prst="straightConnector1">
              <a:avLst/>
            </a:prstGeom>
            <a:noFill/>
            <a:ln cap="flat" cmpd="sng" w="57150">
              <a:solidFill>
                <a:srgbClr val="EB792A"/>
              </a:solidFill>
              <a:prstDash val="solid"/>
              <a:round/>
              <a:headEnd len="sm" w="sm" type="none"/>
              <a:tailEnd len="sm" w="sm" type="none"/>
            </a:ln>
          </p:spPr>
        </p:cxnSp>
        <p:cxnSp>
          <p:nvCxnSpPr>
            <p:cNvPr id="828" name="Google Shape;828;p19"/>
            <p:cNvCxnSpPr/>
            <p:nvPr/>
          </p:nvCxnSpPr>
          <p:spPr>
            <a:xfrm rot="10800000">
              <a:off x="8316051" y="2944900"/>
              <a:ext cx="110901" cy="521886"/>
            </a:xfrm>
            <a:prstGeom prst="straightConnector1">
              <a:avLst/>
            </a:prstGeom>
            <a:noFill/>
            <a:ln cap="flat" cmpd="sng" w="57150">
              <a:solidFill>
                <a:srgbClr val="EB792A"/>
              </a:solidFill>
              <a:prstDash val="solid"/>
              <a:round/>
              <a:headEnd len="sm" w="sm" type="none"/>
              <a:tailEnd len="sm" w="sm" type="none"/>
            </a:ln>
          </p:spPr>
        </p:cxnSp>
        <p:cxnSp>
          <p:nvCxnSpPr>
            <p:cNvPr id="829" name="Google Shape;829;p19"/>
            <p:cNvCxnSpPr/>
            <p:nvPr/>
          </p:nvCxnSpPr>
          <p:spPr>
            <a:xfrm rot="10800000">
              <a:off x="7777692" y="3105304"/>
              <a:ext cx="231892" cy="378492"/>
            </a:xfrm>
            <a:prstGeom prst="straightConnector1">
              <a:avLst/>
            </a:prstGeom>
            <a:noFill/>
            <a:ln cap="flat" cmpd="sng" w="57150">
              <a:solidFill>
                <a:srgbClr val="EB792A"/>
              </a:solidFill>
              <a:prstDash val="solid"/>
              <a:round/>
              <a:headEnd len="sm" w="sm" type="none"/>
              <a:tailEnd len="sm" w="sm" type="none"/>
            </a:ln>
          </p:spPr>
        </p:cxnSp>
        <p:cxnSp>
          <p:nvCxnSpPr>
            <p:cNvPr id="830" name="Google Shape;830;p19"/>
            <p:cNvCxnSpPr/>
            <p:nvPr/>
          </p:nvCxnSpPr>
          <p:spPr>
            <a:xfrm rot="10800000">
              <a:off x="7463196" y="3714833"/>
              <a:ext cx="425743" cy="157546"/>
            </a:xfrm>
            <a:prstGeom prst="straightConnector1">
              <a:avLst/>
            </a:prstGeom>
            <a:noFill/>
            <a:ln cap="flat" cmpd="sng" w="57150">
              <a:solidFill>
                <a:srgbClr val="EB792A"/>
              </a:solidFill>
              <a:prstDash val="solid"/>
              <a:round/>
              <a:headEnd len="sm" w="sm" type="none"/>
              <a:tailEnd len="sm" w="sm" type="none"/>
            </a:ln>
          </p:spPr>
        </p:cxnSp>
        <p:cxnSp>
          <p:nvCxnSpPr>
            <p:cNvPr id="831" name="Google Shape;831;p19"/>
            <p:cNvCxnSpPr/>
            <p:nvPr/>
          </p:nvCxnSpPr>
          <p:spPr>
            <a:xfrm flipH="1">
              <a:off x="7283507" y="4350341"/>
              <a:ext cx="601360" cy="107583"/>
            </a:xfrm>
            <a:prstGeom prst="straightConnector1">
              <a:avLst/>
            </a:prstGeom>
            <a:noFill/>
            <a:ln cap="flat" cmpd="sng" w="57150">
              <a:solidFill>
                <a:srgbClr val="EB792A"/>
              </a:solidFill>
              <a:prstDash val="solid"/>
              <a:round/>
              <a:headEnd len="sm" w="sm" type="none"/>
              <a:tailEnd len="sm" w="sm" type="none"/>
            </a:ln>
          </p:spPr>
        </p:cxnSp>
        <p:cxnSp>
          <p:nvCxnSpPr>
            <p:cNvPr id="832" name="Google Shape;832;p19"/>
            <p:cNvCxnSpPr/>
            <p:nvPr/>
          </p:nvCxnSpPr>
          <p:spPr>
            <a:xfrm flipH="1">
              <a:off x="7367963" y="4980806"/>
              <a:ext cx="448300" cy="257285"/>
            </a:xfrm>
            <a:prstGeom prst="straightConnector1">
              <a:avLst/>
            </a:prstGeom>
            <a:noFill/>
            <a:ln cap="flat" cmpd="sng" w="57150">
              <a:solidFill>
                <a:srgbClr val="EB792A"/>
              </a:solidFill>
              <a:prstDash val="solid"/>
              <a:round/>
              <a:headEnd len="sm" w="sm" type="none"/>
              <a:tailEnd len="sm" w="sm" type="none"/>
            </a:ln>
          </p:spPr>
        </p:cxnSp>
        <p:cxnSp>
          <p:nvCxnSpPr>
            <p:cNvPr id="833" name="Google Shape;833;p19"/>
            <p:cNvCxnSpPr/>
            <p:nvPr/>
          </p:nvCxnSpPr>
          <p:spPr>
            <a:xfrm rot="10800000">
              <a:off x="9196913" y="5606684"/>
              <a:ext cx="186704" cy="512853"/>
            </a:xfrm>
            <a:prstGeom prst="straightConnector1">
              <a:avLst/>
            </a:prstGeom>
            <a:noFill/>
            <a:ln cap="flat" cmpd="sng" w="57150">
              <a:solidFill>
                <a:srgbClr val="EB792A"/>
              </a:solidFill>
              <a:prstDash val="solid"/>
              <a:round/>
              <a:headEnd len="sm" w="sm" type="none"/>
              <a:tailEnd len="sm" w="sm" type="none"/>
            </a:ln>
          </p:spPr>
        </p:cxnSp>
        <p:cxnSp>
          <p:nvCxnSpPr>
            <p:cNvPr id="834" name="Google Shape;834;p19"/>
            <p:cNvCxnSpPr/>
            <p:nvPr/>
          </p:nvCxnSpPr>
          <p:spPr>
            <a:xfrm>
              <a:off x="8841012" y="5618882"/>
              <a:ext cx="31821" cy="509510"/>
            </a:xfrm>
            <a:prstGeom prst="straightConnector1">
              <a:avLst/>
            </a:prstGeom>
            <a:noFill/>
            <a:ln cap="flat" cmpd="sng" w="57150">
              <a:solidFill>
                <a:srgbClr val="EB792A"/>
              </a:solidFill>
              <a:prstDash val="solid"/>
              <a:round/>
              <a:headEnd len="sm" w="sm" type="none"/>
              <a:tailEnd len="sm" w="sm" type="none"/>
            </a:ln>
          </p:spPr>
        </p:cxnSp>
        <p:cxnSp>
          <p:nvCxnSpPr>
            <p:cNvPr id="835" name="Google Shape;835;p19"/>
            <p:cNvCxnSpPr/>
            <p:nvPr/>
          </p:nvCxnSpPr>
          <p:spPr>
            <a:xfrm flipH="1" rot="10800000">
              <a:off x="8342026" y="5583615"/>
              <a:ext cx="210314" cy="505691"/>
            </a:xfrm>
            <a:prstGeom prst="straightConnector1">
              <a:avLst/>
            </a:prstGeom>
            <a:noFill/>
            <a:ln cap="flat" cmpd="sng" w="57150">
              <a:solidFill>
                <a:srgbClr val="EB792A"/>
              </a:solidFill>
              <a:prstDash val="solid"/>
              <a:round/>
              <a:headEnd len="sm" w="sm" type="none"/>
              <a:tailEnd len="sm" w="sm" type="none"/>
            </a:ln>
          </p:spPr>
        </p:cxnSp>
        <p:cxnSp>
          <p:nvCxnSpPr>
            <p:cNvPr id="836" name="Google Shape;836;p19"/>
            <p:cNvCxnSpPr/>
            <p:nvPr/>
          </p:nvCxnSpPr>
          <p:spPr>
            <a:xfrm flipH="1" rot="10800000">
              <a:off x="7843040" y="5396106"/>
              <a:ext cx="210314" cy="505691"/>
            </a:xfrm>
            <a:prstGeom prst="straightConnector1">
              <a:avLst/>
            </a:prstGeom>
            <a:noFill/>
            <a:ln cap="flat" cmpd="sng" w="57150">
              <a:solidFill>
                <a:srgbClr val="EB792A"/>
              </a:solidFill>
              <a:prstDash val="solid"/>
              <a:round/>
              <a:headEnd len="sm" w="sm" type="non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02"/>
                                        </p:tgtEl>
                                        <p:attrNameLst>
                                          <p:attrName>style.visibility</p:attrName>
                                        </p:attrNameLst>
                                      </p:cBhvr>
                                      <p:to>
                                        <p:strVal val="visible"/>
                                      </p:to>
                                    </p:set>
                                    <p:anim calcmode="lin" valueType="num">
                                      <p:cBhvr additive="base">
                                        <p:cTn dur="500"/>
                                        <p:tgtEl>
                                          <p:spTgt spid="80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1000"/>
                                        <p:tgtEl>
                                          <p:spTgt spid="799"/>
                                        </p:tgtEl>
                                      </p:cBhvr>
                                    </p:animEffect>
                                  </p:childTnLst>
                                </p:cTn>
                              </p:par>
                            </p:childTnLst>
                          </p:cTn>
                        </p:par>
                        <p:par>
                          <p:cTn fill="hold">
                            <p:stCondLst>
                              <p:cond delay="1500"/>
                            </p:stCondLst>
                            <p:childTnLst>
                              <p:par>
                                <p:cTn fill="hold" nodeType="afterEffect" presetClass="entr" presetID="1" presetSubtype="0">
                                  <p:stCondLst>
                                    <p:cond delay="250"/>
                                  </p:stCondLst>
                                  <p:childTnLst>
                                    <p:set>
                                      <p:cBhvr>
                                        <p:cTn dur="1" fill="hold">
                                          <p:stCondLst>
                                            <p:cond delay="0"/>
                                          </p:stCondLst>
                                        </p:cTn>
                                        <p:tgtEl>
                                          <p:spTgt spid="813"/>
                                        </p:tgtEl>
                                        <p:attrNameLst>
                                          <p:attrName>style.visibility</p:attrName>
                                        </p:attrNameLst>
                                      </p:cBhvr>
                                      <p:to>
                                        <p:strVal val="visible"/>
                                      </p:to>
                                    </p:set>
                                  </p:childTnLst>
                                </p:cTn>
                              </p:par>
                            </p:childTnLst>
                          </p:cTn>
                        </p:par>
                        <p:par>
                          <p:cTn fill="hold">
                            <p:stCondLst>
                              <p:cond delay="1501"/>
                            </p:stCondLst>
                            <p:childTnLst>
                              <p:par>
                                <p:cTn fill="hold" nodeType="afterEffect" presetClass="entr" presetID="1" presetSubtype="0">
                                  <p:stCondLst>
                                    <p:cond delay="500"/>
                                  </p:stCondLst>
                                  <p:childTnLst>
                                    <p:set>
                                      <p:cBhvr>
                                        <p:cTn dur="1" fill="hold">
                                          <p:stCondLst>
                                            <p:cond delay="0"/>
                                          </p:stCondLst>
                                        </p:cTn>
                                        <p:tgtEl>
                                          <p:spTgt spid="814"/>
                                        </p:tgtEl>
                                        <p:attrNameLst>
                                          <p:attrName>style.visibility</p:attrName>
                                        </p:attrNameLst>
                                      </p:cBhvr>
                                      <p:to>
                                        <p:strVal val="visible"/>
                                      </p:to>
                                    </p:set>
                                  </p:childTnLst>
                                </p:cTn>
                              </p:par>
                            </p:childTnLst>
                          </p:cTn>
                        </p:par>
                        <p:par>
                          <p:cTn fill="hold">
                            <p:stCondLst>
                              <p:cond delay="1502"/>
                            </p:stCondLst>
                            <p:childTnLst>
                              <p:par>
                                <p:cTn fill="hold" nodeType="afterEffect" presetClass="entr" presetID="1" presetSubtype="0">
                                  <p:stCondLst>
                                    <p:cond delay="500"/>
                                  </p:stCondLst>
                                  <p:childTnLst>
                                    <p:set>
                                      <p:cBhvr>
                                        <p:cTn dur="1" fill="hold">
                                          <p:stCondLst>
                                            <p:cond delay="0"/>
                                          </p:stCondLst>
                                        </p:cTn>
                                        <p:tgtEl>
                                          <p:spTgt spid="815"/>
                                        </p:tgtEl>
                                        <p:attrNameLst>
                                          <p:attrName>style.visibility</p:attrName>
                                        </p:attrNameLst>
                                      </p:cBhvr>
                                      <p:to>
                                        <p:strVal val="visible"/>
                                      </p:to>
                                    </p:set>
                                  </p:childTnLst>
                                </p:cTn>
                              </p:par>
                            </p:childTnLst>
                          </p:cTn>
                        </p:par>
                        <p:par>
                          <p:cTn fill="hold">
                            <p:stCondLst>
                              <p:cond delay="1503"/>
                            </p:stCondLst>
                            <p:childTnLst>
                              <p:par>
                                <p:cTn fill="hold" nodeType="afterEffect" presetClass="entr" presetID="1" presetSubtype="0">
                                  <p:stCondLst>
                                    <p:cond delay="500"/>
                                  </p:stCondLst>
                                  <p:childTnLst>
                                    <p:set>
                                      <p:cBhvr>
                                        <p:cTn dur="1" fill="hold">
                                          <p:stCondLst>
                                            <p:cond delay="0"/>
                                          </p:stCondLst>
                                        </p:cTn>
                                        <p:tgtEl>
                                          <p:spTgt spid="8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03"/>
                                        </p:tgtEl>
                                        <p:attrNameLst>
                                          <p:attrName>style.visibility</p:attrName>
                                        </p:attrNameLst>
                                      </p:cBhvr>
                                      <p:to>
                                        <p:strVal val="visible"/>
                                      </p:to>
                                    </p:set>
                                    <p:anim calcmode="lin" valueType="num">
                                      <p:cBhvr additive="base">
                                        <p:cTn dur="500"/>
                                        <p:tgtEl>
                                          <p:spTgt spid="803"/>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1000"/>
                                  </p:stCondLst>
                                  <p:childTnLst>
                                    <p:set>
                                      <p:cBhvr>
                                        <p:cTn dur="1" fill="hold">
                                          <p:stCondLst>
                                            <p:cond delay="0"/>
                                          </p:stCondLst>
                                        </p:cTn>
                                        <p:tgtEl>
                                          <p:spTgt spid="804"/>
                                        </p:tgtEl>
                                        <p:attrNameLst>
                                          <p:attrName>style.visibility</p:attrName>
                                        </p:attrNameLst>
                                      </p:cBhvr>
                                      <p:to>
                                        <p:strVal val="visible"/>
                                      </p:to>
                                    </p:set>
                                    <p:anim calcmode="lin" valueType="num">
                                      <p:cBhvr additive="base">
                                        <p:cTn dur="500"/>
                                        <p:tgtEl>
                                          <p:spTgt spid="80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1000"/>
                                  </p:stCondLst>
                                  <p:childTnLst>
                                    <p:set>
                                      <p:cBhvr>
                                        <p:cTn dur="1" fill="hold">
                                          <p:stCondLst>
                                            <p:cond delay="0"/>
                                          </p:stCondLst>
                                        </p:cTn>
                                        <p:tgtEl>
                                          <p:spTgt spid="806"/>
                                        </p:tgtEl>
                                        <p:attrNameLst>
                                          <p:attrName>style.visibility</p:attrName>
                                        </p:attrNameLst>
                                      </p:cBhvr>
                                      <p:to>
                                        <p:strVal val="visible"/>
                                      </p:to>
                                    </p:set>
                                    <p:anim calcmode="lin" valueType="num">
                                      <p:cBhvr additive="base">
                                        <p:cTn dur="500"/>
                                        <p:tgtEl>
                                          <p:spTgt spid="806"/>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500"/>
                                        <p:tgtEl>
                                          <p:spTgt spid="817"/>
                                        </p:tgtEl>
                                      </p:cBhvr>
                                    </p:animEffect>
                                  </p:childTnLst>
                                </p:cTn>
                              </p:par>
                              <p:par>
                                <p:cTn fill="hold" nodeType="with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par>
                                <p:cTn fill="hold" nodeType="with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par>
                                <p:cTn fill="hold" nodeType="with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500"/>
                                        <p:tgtEl>
                                          <p:spTgt spid="82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childTnLst>
                          </p:cTn>
                        </p:par>
                        <p:par>
                          <p:cTn fill="hold">
                            <p:stCondLst>
                              <p:cond delay="3500"/>
                            </p:stCondLst>
                            <p:childTnLst>
                              <p:par>
                                <p:cTn fill="hold" nodeType="afterEffect" presetClass="entr" presetID="1" presetSubtype="0">
                                  <p:stCondLst>
                                    <p:cond delay="0"/>
                                  </p:stCondLst>
                                  <p:childTnLst>
                                    <p:set>
                                      <p:cBhvr>
                                        <p:cTn dur="1" fill="hold">
                                          <p:stCondLst>
                                            <p:cond delay="0"/>
                                          </p:stCondLst>
                                        </p:cTn>
                                        <p:tgtEl>
                                          <p:spTgt spid="8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05"/>
                                        </p:tgtEl>
                                        <p:attrNameLst>
                                          <p:attrName>style.visibility</p:attrName>
                                        </p:attrNameLst>
                                      </p:cBhvr>
                                      <p:to>
                                        <p:strVal val="visible"/>
                                      </p:to>
                                    </p:set>
                                    <p:anim calcmode="lin" valueType="num">
                                      <p:cBhvr additive="base">
                                        <p:cTn dur="500"/>
                                        <p:tgtEl>
                                          <p:spTgt spid="805"/>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1000"/>
                                  </p:stCondLst>
                                  <p:childTnLst>
                                    <p:set>
                                      <p:cBhvr>
                                        <p:cTn dur="1" fill="hold">
                                          <p:stCondLst>
                                            <p:cond delay="0"/>
                                          </p:stCondLst>
                                        </p:cTn>
                                        <p:tgtEl>
                                          <p:spTgt spid="801">
                                            <p:txEl>
                                              <p:pRg end="0" st="0"/>
                                            </p:txEl>
                                          </p:spTgt>
                                        </p:tgtEl>
                                        <p:attrNameLst>
                                          <p:attrName>style.visibility</p:attrName>
                                        </p:attrNameLst>
                                      </p:cBhvr>
                                      <p:to>
                                        <p:strVal val="visible"/>
                                      </p:to>
                                    </p:set>
                                    <p:anim calcmode="lin" valueType="num">
                                      <p:cBhvr additive="base">
                                        <p:cTn dur="500"/>
                                        <p:tgtEl>
                                          <p:spTgt spid="801">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1000"/>
                                  </p:stCondLst>
                                  <p:childTnLst>
                                    <p:set>
                                      <p:cBhvr>
                                        <p:cTn dur="1" fill="hold">
                                          <p:stCondLst>
                                            <p:cond delay="0"/>
                                          </p:stCondLst>
                                        </p:cTn>
                                        <p:tgtEl>
                                          <p:spTgt spid="807">
                                            <p:txEl>
                                              <p:pRg end="0" st="0"/>
                                            </p:txEl>
                                          </p:spTgt>
                                        </p:tgtEl>
                                        <p:attrNameLst>
                                          <p:attrName>style.visibility</p:attrName>
                                        </p:attrNameLst>
                                      </p:cBhvr>
                                      <p:to>
                                        <p:strVal val="visible"/>
                                      </p:to>
                                    </p:set>
                                    <p:anim calcmode="lin" valueType="num">
                                      <p:cBhvr additive="base">
                                        <p:cTn dur="500"/>
                                        <p:tgtEl>
                                          <p:spTgt spid="807">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xit" presetID="1" presetSubtype="0">
                                  <p:stCondLst>
                                    <p:cond delay="0"/>
                                  </p:stCondLst>
                                  <p:childTnLst>
                                    <p:set>
                                      <p:cBhvr>
                                        <p:cTn dur="1" fill="hold">
                                          <p:stCondLst>
                                            <p:cond delay="1"/>
                                          </p:stCondLst>
                                        </p:cTn>
                                        <p:tgtEl>
                                          <p:spTgt spid="81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81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81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82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820"/>
                                        </p:tgtEl>
                                        <p:attrNameLst>
                                          <p:attrName>style.visibility</p:attrName>
                                        </p:attrNameLst>
                                      </p:cBhvr>
                                      <p:to>
                                        <p:strVal val="hidden"/>
                                      </p:to>
                                    </p:set>
                                  </p:childTnLst>
                                </p:cTn>
                              </p:par>
                            </p:childTnLst>
                          </p:cTn>
                        </p:par>
                        <p:par>
                          <p:cTn fill="hold">
                            <p:stCondLst>
                              <p:cond delay="1501"/>
                            </p:stCondLst>
                            <p:childTnLst>
                              <p:par>
                                <p:cTn fill="hold" nodeType="afterEffect" presetClass="exit" presetID="1" presetSubtype="0">
                                  <p:stCondLst>
                                    <p:cond delay="500"/>
                                  </p:stCondLst>
                                  <p:childTnLst>
                                    <p:set>
                                      <p:cBhvr>
                                        <p:cTn dur="1" fill="hold">
                                          <p:stCondLst>
                                            <p:cond delay="1"/>
                                          </p:stCondLst>
                                        </p:cTn>
                                        <p:tgtEl>
                                          <p:spTgt spid="816"/>
                                        </p:tgtEl>
                                        <p:attrNameLst>
                                          <p:attrName>style.visibility</p:attrName>
                                        </p:attrNameLst>
                                      </p:cBhvr>
                                      <p:to>
                                        <p:strVal val="hidden"/>
                                      </p:to>
                                    </p:set>
                                  </p:childTnLst>
                                </p:cTn>
                              </p:par>
                              <p:par>
                                <p:cTn fill="hold" nodeType="withEffect" presetClass="exit" presetID="1" presetSubtype="0">
                                  <p:stCondLst>
                                    <p:cond delay="500"/>
                                  </p:stCondLst>
                                  <p:childTnLst>
                                    <p:set>
                                      <p:cBhvr>
                                        <p:cTn dur="1" fill="hold">
                                          <p:stCondLst>
                                            <p:cond delay="1"/>
                                          </p:stCondLst>
                                        </p:cTn>
                                        <p:tgtEl>
                                          <p:spTgt spid="819"/>
                                        </p:tgtEl>
                                        <p:attrNameLst>
                                          <p:attrName>style.visibility</p:attrName>
                                        </p:attrNameLst>
                                      </p:cBhvr>
                                      <p:to>
                                        <p:strVal val="hidden"/>
                                      </p:to>
                                    </p:set>
                                  </p:childTnLst>
                                </p:cTn>
                              </p:par>
                              <p:par>
                                <p:cTn fill="hold" nodeType="withEffect" presetClass="exit" presetID="1" presetSubtype="0">
                                  <p:stCondLst>
                                    <p:cond delay="500"/>
                                  </p:stCondLst>
                                  <p:childTnLst>
                                    <p:set>
                                      <p:cBhvr>
                                        <p:cTn dur="1" fill="hold">
                                          <p:stCondLst>
                                            <p:cond delay="1"/>
                                          </p:stCondLst>
                                        </p:cTn>
                                        <p:tgtEl>
                                          <p:spTgt spid="823"/>
                                        </p:tgtEl>
                                        <p:attrNameLst>
                                          <p:attrName>style.visibility</p:attrName>
                                        </p:attrNameLst>
                                      </p:cBhvr>
                                      <p:to>
                                        <p:strVal val="hidden"/>
                                      </p:to>
                                    </p:set>
                                  </p:childTnLst>
                                </p:cTn>
                              </p:par>
                              <p:par>
                                <p:cTn fill="hold" nodeType="withEffect" presetClass="exit" presetID="1" presetSubtype="0">
                                  <p:stCondLst>
                                    <p:cond delay="500"/>
                                  </p:stCondLst>
                                  <p:childTnLst>
                                    <p:set>
                                      <p:cBhvr>
                                        <p:cTn dur="1" fill="hold">
                                          <p:stCondLst>
                                            <p:cond delay="1"/>
                                          </p:stCondLst>
                                        </p:cTn>
                                        <p:tgtEl>
                                          <p:spTgt spid="824"/>
                                        </p:tgtEl>
                                        <p:attrNameLst>
                                          <p:attrName>style.visibility</p:attrName>
                                        </p:attrNameLst>
                                      </p:cBhvr>
                                      <p:to>
                                        <p:strVal val="hidden"/>
                                      </p:to>
                                    </p:set>
                                  </p:childTnLst>
                                </p:cTn>
                              </p:par>
                              <p:par>
                                <p:cTn fill="hold" nodeType="withEffect" presetClass="exit" presetID="1" presetSubtype="0">
                                  <p:stCondLst>
                                    <p:cond delay="500"/>
                                  </p:stCondLst>
                                  <p:childTnLst>
                                    <p:set>
                                      <p:cBhvr>
                                        <p:cTn dur="1" fill="hold">
                                          <p:stCondLst>
                                            <p:cond delay="1"/>
                                          </p:stCondLst>
                                        </p:cTn>
                                        <p:tgtEl>
                                          <p:spTgt spid="822"/>
                                        </p:tgtEl>
                                        <p:attrNameLst>
                                          <p:attrName>style.visibility</p:attrName>
                                        </p:attrNameLst>
                                      </p:cBhvr>
                                      <p:to>
                                        <p:strVal val="hidden"/>
                                      </p:to>
                                    </p:set>
                                  </p:childTnLst>
                                </p:cTn>
                              </p:par>
                              <p:par>
                                <p:cTn fill="hold" nodeType="withEffect" presetClass="exit" presetID="1" presetSubtype="0">
                                  <p:stCondLst>
                                    <p:cond delay="500"/>
                                  </p:stCondLst>
                                  <p:childTnLst>
                                    <p:set>
                                      <p:cBhvr>
                                        <p:cTn dur="1" fill="hold">
                                          <p:stCondLst>
                                            <p:cond delay="1"/>
                                          </p:stCondLst>
                                        </p:cTn>
                                        <p:tgtEl>
                                          <p:spTgt spid="825"/>
                                        </p:tgtEl>
                                        <p:attrNameLst>
                                          <p:attrName>style.visibility</p:attrName>
                                        </p:attrNameLst>
                                      </p:cBhvr>
                                      <p:to>
                                        <p:strVal val="hidden"/>
                                      </p:to>
                                    </p:set>
                                  </p:childTnLst>
                                </p:cTn>
                              </p:par>
                            </p:childTnLst>
                          </p:cTn>
                        </p:par>
                        <p:par>
                          <p:cTn fill="hold">
                            <p:stCondLst>
                              <p:cond delay="1502"/>
                            </p:stCondLst>
                            <p:childTnLst>
                              <p:par>
                                <p:cTn fill="hold" nodeType="afterEffect" presetClass="entr" presetID="23" presetSubtype="16">
                                  <p:stCondLst>
                                    <p:cond delay="0"/>
                                  </p:stCondLst>
                                  <p:childTnLst>
                                    <p:set>
                                      <p:cBhvr>
                                        <p:cTn dur="1" fill="hold">
                                          <p:stCondLst>
                                            <p:cond delay="0"/>
                                          </p:stCondLst>
                                        </p:cTn>
                                        <p:tgtEl>
                                          <p:spTgt spid="808"/>
                                        </p:tgtEl>
                                        <p:attrNameLst>
                                          <p:attrName>style.visibility</p:attrName>
                                        </p:attrNameLst>
                                      </p:cBhvr>
                                      <p:to>
                                        <p:strVal val="visible"/>
                                      </p:to>
                                    </p:set>
                                    <p:anim calcmode="lin" valueType="num">
                                      <p:cBhvr additive="base">
                                        <p:cTn dur="750"/>
                                        <p:tgtEl>
                                          <p:spTgt spid="808"/>
                                        </p:tgtEl>
                                        <p:attrNameLst>
                                          <p:attrName>ppt_w</p:attrName>
                                        </p:attrNameLst>
                                      </p:cBhvr>
                                      <p:tavLst>
                                        <p:tav fmla="" tm="0">
                                          <p:val>
                                            <p:strVal val="0"/>
                                          </p:val>
                                        </p:tav>
                                        <p:tav fmla="" tm="100000">
                                          <p:val>
                                            <p:strVal val="#ppt_w"/>
                                          </p:val>
                                        </p:tav>
                                      </p:tavLst>
                                    </p:anim>
                                    <p:anim calcmode="lin" valueType="num">
                                      <p:cBhvr additive="base">
                                        <p:cTn dur="750"/>
                                        <p:tgtEl>
                                          <p:spTgt spid="808"/>
                                        </p:tgtEl>
                                        <p:attrNameLst>
                                          <p:attrName>ppt_h</p:attrName>
                                        </p:attrNameLst>
                                      </p:cBhvr>
                                      <p:tavLst>
                                        <p:tav fmla="" tm="0">
                                          <p:val>
                                            <p:strVal val="0"/>
                                          </p:val>
                                        </p:tav>
                                        <p:tav fmla="" tm="100000">
                                          <p:val>
                                            <p:strVal val="#ppt_h"/>
                                          </p:val>
                                        </p:tav>
                                      </p:tavLst>
                                    </p:anim>
                                  </p:childTnLst>
                                </p:cTn>
                              </p:par>
                            </p:childTnLst>
                          </p:cTn>
                        </p:par>
                        <p:par>
                          <p:cTn fill="hold">
                            <p:stCondLst>
                              <p:cond delay="2252"/>
                            </p:stCondLst>
                            <p:childTnLst>
                              <p:par>
                                <p:cTn fill="hold" nodeType="afterEffect" presetClass="entr" presetID="10" presetSubtype="0">
                                  <p:stCondLst>
                                    <p:cond delay="250"/>
                                  </p:stCondLst>
                                  <p:childTnLst>
                                    <p:set>
                                      <p:cBhvr>
                                        <p:cTn dur="1" fill="hold">
                                          <p:stCondLst>
                                            <p:cond delay="0"/>
                                          </p:stCondLst>
                                        </p:cTn>
                                        <p:tgtEl>
                                          <p:spTgt spid="809"/>
                                        </p:tgtEl>
                                        <p:attrNameLst>
                                          <p:attrName>style.visibility</p:attrName>
                                        </p:attrNameLst>
                                      </p:cBhvr>
                                      <p:to>
                                        <p:strVal val="visible"/>
                                      </p:to>
                                    </p:set>
                                    <p:animEffect filter="fade" transition="in">
                                      <p:cBhvr>
                                        <p:cTn dur="2000"/>
                                        <p:tgtEl>
                                          <p:spTgt spid="8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8" name="Shape 258"/>
        <p:cNvGrpSpPr/>
        <p:nvPr/>
      </p:nvGrpSpPr>
      <p:grpSpPr>
        <a:xfrm>
          <a:off x="0" y="0"/>
          <a:ext cx="0" cy="0"/>
          <a:chOff x="0" y="0"/>
          <a:chExt cx="0" cy="0"/>
        </a:xfrm>
      </p:grpSpPr>
      <p:sp>
        <p:nvSpPr>
          <p:cNvPr id="259" name="Google Shape;259;p2"/>
          <p:cNvSpPr txBox="1"/>
          <p:nvPr>
            <p:ph type="title"/>
          </p:nvPr>
        </p:nvSpPr>
        <p:spPr>
          <a:xfrm>
            <a:off x="342900" y="400051"/>
            <a:ext cx="10515600" cy="10717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  How to Use This Curriculum</a:t>
            </a:r>
            <a:endParaRPr/>
          </a:p>
        </p:txBody>
      </p:sp>
      <p:sp>
        <p:nvSpPr>
          <p:cNvPr id="260" name="Google Shape;260;p2"/>
          <p:cNvSpPr txBox="1"/>
          <p:nvPr>
            <p:ph idx="1" type="body"/>
          </p:nvPr>
        </p:nvSpPr>
        <p:spPr>
          <a:xfrm>
            <a:off x="533210" y="1741399"/>
            <a:ext cx="10958785" cy="392202"/>
          </a:xfrm>
          <a:prstGeom prst="rect">
            <a:avLst/>
          </a:prstGeom>
          <a:noFill/>
          <a:ln>
            <a:noFill/>
          </a:ln>
        </p:spPr>
        <p:txBody>
          <a:bodyPr anchorCtr="0" anchor="t" bIns="45700" lIns="91425" spcFirstLastPara="1" rIns="91425" wrap="square" tIns="45700">
            <a:normAutofit/>
          </a:bodyPr>
          <a:lstStyle/>
          <a:p>
            <a:pPr indent="-117475" lvl="0" marL="117475" rtl="0" algn="l">
              <a:lnSpc>
                <a:spcPct val="100000"/>
              </a:lnSpc>
              <a:spcBef>
                <a:spcPts val="0"/>
              </a:spcBef>
              <a:spcAft>
                <a:spcPts val="0"/>
              </a:spcAft>
              <a:buClr>
                <a:schemeClr val="dk1"/>
              </a:buClr>
              <a:buSzPts val="1800"/>
              <a:buChar char="•"/>
            </a:pPr>
            <a:r>
              <a:rPr b="1" lang="en-US" sz="1800">
                <a:latin typeface="Tahoma"/>
                <a:ea typeface="Tahoma"/>
                <a:cs typeface="Tahoma"/>
                <a:sym typeface="Tahoma"/>
              </a:rPr>
              <a:t>This Curriculum has 4 lessons that teach early STEM learning.</a:t>
            </a:r>
            <a:endParaRPr/>
          </a:p>
        </p:txBody>
      </p:sp>
      <p:pic>
        <p:nvPicPr>
          <p:cNvPr id="261" name="Google Shape;261;p2"/>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sp>
        <p:nvSpPr>
          <p:cNvPr id="262" name="Google Shape;262;p2"/>
          <p:cNvSpPr txBox="1"/>
          <p:nvPr/>
        </p:nvSpPr>
        <p:spPr>
          <a:xfrm>
            <a:off x="533209" y="2246547"/>
            <a:ext cx="10958785" cy="773310"/>
          </a:xfrm>
          <a:prstGeom prst="rect">
            <a:avLst/>
          </a:prstGeom>
          <a:noFill/>
          <a:ln>
            <a:noFill/>
          </a:ln>
        </p:spPr>
        <p:txBody>
          <a:bodyPr anchorCtr="0" anchor="t" bIns="45700" lIns="91425" spcFirstLastPara="1" rIns="91425" wrap="square" tIns="45700">
            <a:normAutofit/>
          </a:bodyPr>
          <a:lstStyle/>
          <a:p>
            <a:pPr indent="-117475" lvl="0" marL="117475" marR="0" rtl="0" algn="l">
              <a:lnSpc>
                <a:spcPct val="100000"/>
              </a:lnSpc>
              <a:spcBef>
                <a:spcPts val="0"/>
              </a:spcBef>
              <a:spcAft>
                <a:spcPts val="0"/>
              </a:spcAft>
              <a:buClr>
                <a:schemeClr val="dk1"/>
              </a:buClr>
              <a:buSzPts val="1800"/>
              <a:buFont typeface="Arial"/>
              <a:buChar char="•"/>
            </a:pPr>
            <a:r>
              <a:rPr b="1" lang="en-US" sz="1800">
                <a:solidFill>
                  <a:schemeClr val="dk1"/>
                </a:solidFill>
                <a:latin typeface="Tahoma"/>
                <a:ea typeface="Tahoma"/>
                <a:cs typeface="Tahoma"/>
                <a:sym typeface="Tahoma"/>
              </a:rPr>
              <a:t>It is recommended that the Lessons be taught in order, but can be taught in any order at the preference of the instructor.</a:t>
            </a:r>
            <a:endParaRPr/>
          </a:p>
        </p:txBody>
      </p:sp>
      <p:sp>
        <p:nvSpPr>
          <p:cNvPr id="263" name="Google Shape;263;p2"/>
          <p:cNvSpPr txBox="1"/>
          <p:nvPr/>
        </p:nvSpPr>
        <p:spPr>
          <a:xfrm>
            <a:off x="533208" y="2908381"/>
            <a:ext cx="10958785" cy="426205"/>
          </a:xfrm>
          <a:prstGeom prst="rect">
            <a:avLst/>
          </a:prstGeom>
          <a:noFill/>
          <a:ln>
            <a:noFill/>
          </a:ln>
        </p:spPr>
        <p:txBody>
          <a:bodyPr anchorCtr="0" anchor="t" bIns="45700" lIns="91425" spcFirstLastPara="1" rIns="91425" wrap="square" tIns="45700">
            <a:normAutofit/>
          </a:bodyPr>
          <a:lstStyle/>
          <a:p>
            <a:pPr indent="-117475" lvl="0" marL="117475" marR="0" rtl="0" algn="l">
              <a:lnSpc>
                <a:spcPct val="100000"/>
              </a:lnSpc>
              <a:spcBef>
                <a:spcPts val="0"/>
              </a:spcBef>
              <a:spcAft>
                <a:spcPts val="0"/>
              </a:spcAft>
              <a:buClr>
                <a:schemeClr val="dk1"/>
              </a:buClr>
              <a:buSzPts val="1800"/>
              <a:buFont typeface="Arial"/>
              <a:buChar char="•"/>
            </a:pPr>
            <a:r>
              <a:rPr b="1" lang="en-US" sz="1800">
                <a:solidFill>
                  <a:schemeClr val="dk1"/>
                </a:solidFill>
                <a:latin typeface="Tahoma"/>
                <a:ea typeface="Tahoma"/>
                <a:cs typeface="Tahoma"/>
                <a:sym typeface="Tahoma"/>
              </a:rPr>
              <a:t>This Curriculum can be viewed or presented in any of the following manners:</a:t>
            </a:r>
            <a:endParaRPr/>
          </a:p>
          <a:p>
            <a:pPr indent="-71437" lvl="1" marL="623888" marR="0" rtl="0" algn="l">
              <a:lnSpc>
                <a:spcPct val="100000"/>
              </a:lnSpc>
              <a:spcBef>
                <a:spcPts val="500"/>
              </a:spcBef>
              <a:spcAft>
                <a:spcPts val="0"/>
              </a:spcAft>
              <a:buClr>
                <a:schemeClr val="dk1"/>
              </a:buClr>
              <a:buSzPts val="1500"/>
              <a:buFont typeface="Noto Sans Symbols"/>
              <a:buNone/>
            </a:pPr>
            <a:r>
              <a:t/>
            </a:r>
            <a:endParaRPr b="0" i="0" sz="1500" u="none" cap="none" strike="noStrike">
              <a:solidFill>
                <a:schemeClr val="dk1"/>
              </a:solidFill>
              <a:latin typeface="Tahoma"/>
              <a:ea typeface="Tahoma"/>
              <a:cs typeface="Tahoma"/>
              <a:sym typeface="Tahoma"/>
            </a:endParaRPr>
          </a:p>
        </p:txBody>
      </p:sp>
      <p:sp>
        <p:nvSpPr>
          <p:cNvPr id="264" name="Google Shape;264;p2"/>
          <p:cNvSpPr txBox="1"/>
          <p:nvPr/>
        </p:nvSpPr>
        <p:spPr>
          <a:xfrm>
            <a:off x="700005" y="2940947"/>
            <a:ext cx="10958785" cy="362413"/>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0"/>
              </a:spcBef>
              <a:spcAft>
                <a:spcPts val="0"/>
              </a:spcAft>
              <a:buClr>
                <a:schemeClr val="dk1"/>
              </a:buClr>
              <a:buSzPts val="1800"/>
              <a:buFont typeface="Arial"/>
              <a:buNone/>
            </a:pPr>
            <a:r>
              <a:t/>
            </a:r>
            <a:endParaRPr b="1" sz="1800">
              <a:solidFill>
                <a:schemeClr val="dk1"/>
              </a:solidFill>
              <a:latin typeface="Tahoma"/>
              <a:ea typeface="Tahoma"/>
              <a:cs typeface="Tahoma"/>
              <a:sym typeface="Tahoma"/>
            </a:endParaRPr>
          </a:p>
        </p:txBody>
      </p:sp>
      <p:grpSp>
        <p:nvGrpSpPr>
          <p:cNvPr id="265" name="Google Shape;265;p2"/>
          <p:cNvGrpSpPr/>
          <p:nvPr/>
        </p:nvGrpSpPr>
        <p:grpSpPr>
          <a:xfrm>
            <a:off x="700005" y="3965194"/>
            <a:ext cx="10958785" cy="1270836"/>
            <a:chOff x="700005" y="3965194"/>
            <a:chExt cx="10958785" cy="1270836"/>
          </a:xfrm>
        </p:grpSpPr>
        <p:sp>
          <p:nvSpPr>
            <p:cNvPr id="266" name="Google Shape;266;p2"/>
            <p:cNvSpPr/>
            <p:nvPr/>
          </p:nvSpPr>
          <p:spPr>
            <a:xfrm rot="5400000">
              <a:off x="5381332" y="4890072"/>
              <a:ext cx="180622" cy="202694"/>
            </a:xfrm>
            <a:prstGeom prst="triangle">
              <a:avLst>
                <a:gd fmla="val 50000" name="adj"/>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67" name="Google Shape;267;p2"/>
            <p:cNvSpPr txBox="1"/>
            <p:nvPr/>
          </p:nvSpPr>
          <p:spPr>
            <a:xfrm>
              <a:off x="700005" y="3965194"/>
              <a:ext cx="10958785" cy="1270836"/>
            </a:xfrm>
            <a:prstGeom prst="rect">
              <a:avLst/>
            </a:prstGeom>
            <a:noFill/>
            <a:ln>
              <a:noFill/>
            </a:ln>
          </p:spPr>
          <p:txBody>
            <a:bodyPr anchorCtr="0" anchor="t" bIns="45700" lIns="91425" spcFirstLastPara="1" rIns="91425" wrap="square" tIns="45700">
              <a:normAutofit/>
            </a:bodyPr>
            <a:lstStyle/>
            <a:p>
              <a:pPr indent="0" lvl="1" marL="45720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Tahoma"/>
                <a:ea typeface="Tahoma"/>
                <a:cs typeface="Tahoma"/>
                <a:sym typeface="Tahoma"/>
              </a:endParaRPr>
            </a:p>
            <a:p>
              <a:pPr indent="-166687" lvl="1" marL="623888" marR="0" rtl="0" algn="l">
                <a:lnSpc>
                  <a:spcPct val="100000"/>
                </a:lnSpc>
                <a:spcBef>
                  <a:spcPts val="500"/>
                </a:spcBef>
                <a:spcAft>
                  <a:spcPts val="0"/>
                </a:spcAft>
                <a:buClr>
                  <a:schemeClr val="dk1"/>
                </a:buClr>
                <a:buSzPts val="1600"/>
                <a:buFont typeface="Noto Sans Symbols"/>
                <a:buChar char="▪"/>
              </a:pPr>
              <a:r>
                <a:rPr b="1" i="0" lang="en-US" sz="1600" u="none" cap="none" strike="noStrike">
                  <a:solidFill>
                    <a:schemeClr val="dk1"/>
                  </a:solidFill>
                  <a:latin typeface="Tahoma"/>
                  <a:ea typeface="Tahoma"/>
                  <a:cs typeface="Tahoma"/>
                  <a:sym typeface="Tahoma"/>
                </a:rPr>
                <a:t>If viewing on Android, iOS or Chromebook device using Google Sheets</a:t>
              </a:r>
              <a:endParaRPr/>
            </a:p>
            <a:p>
              <a:pPr indent="-117475" lvl="2" marL="1031875" marR="0" rtl="0" algn="l">
                <a:lnSpc>
                  <a:spcPct val="100000"/>
                </a:lnSpc>
                <a:spcBef>
                  <a:spcPts val="500"/>
                </a:spcBef>
                <a:spcAft>
                  <a:spcPts val="0"/>
                </a:spcAft>
                <a:buClr>
                  <a:schemeClr val="dk1"/>
                </a:buClr>
                <a:buSzPts val="1400"/>
                <a:buFont typeface="Tahoma"/>
                <a:buChar char="−"/>
              </a:pPr>
              <a:r>
                <a:rPr b="0" i="0" lang="en-US" sz="1400" u="none" cap="none" strike="noStrike">
                  <a:solidFill>
                    <a:schemeClr val="dk1"/>
                  </a:solidFill>
                  <a:latin typeface="Tahoma"/>
                  <a:ea typeface="Tahoma"/>
                  <a:cs typeface="Tahoma"/>
                  <a:sym typeface="Tahoma"/>
                </a:rPr>
                <a:t>Make sure you clicked the link for Google Slides Format (Google Slides - E-Blox Circuit Blox Lights ‘N Motion Student Guide)</a:t>
              </a:r>
              <a:endParaRPr/>
            </a:p>
            <a:p>
              <a:pPr indent="-117475" lvl="2" marL="1031875" marR="0" rtl="0" algn="l">
                <a:lnSpc>
                  <a:spcPct val="100000"/>
                </a:lnSpc>
                <a:spcBef>
                  <a:spcPts val="500"/>
                </a:spcBef>
                <a:spcAft>
                  <a:spcPts val="0"/>
                </a:spcAft>
                <a:buClr>
                  <a:schemeClr val="dk1"/>
                </a:buClr>
                <a:buSzPts val="1400"/>
                <a:buFont typeface="Tahoma"/>
                <a:buChar char="−"/>
              </a:pPr>
              <a:r>
                <a:rPr b="0" i="0" lang="en-US" sz="1400" u="none" cap="none" strike="noStrike">
                  <a:solidFill>
                    <a:schemeClr val="dk1"/>
                  </a:solidFill>
                  <a:latin typeface="Tahoma"/>
                  <a:ea typeface="Tahoma"/>
                  <a:cs typeface="Tahoma"/>
                  <a:sym typeface="Tahoma"/>
                </a:rPr>
                <a:t>Make sure to hit Present or the Play Arrow (      )</a:t>
              </a:r>
              <a:endParaRPr/>
            </a:p>
          </p:txBody>
        </p:sp>
      </p:grpSp>
      <p:sp>
        <p:nvSpPr>
          <p:cNvPr id="268" name="Google Shape;268;p2"/>
          <p:cNvSpPr txBox="1"/>
          <p:nvPr/>
        </p:nvSpPr>
        <p:spPr>
          <a:xfrm>
            <a:off x="700004" y="4871106"/>
            <a:ext cx="10958785" cy="1026758"/>
          </a:xfrm>
          <a:prstGeom prst="rect">
            <a:avLst/>
          </a:prstGeom>
          <a:noFill/>
          <a:ln>
            <a:noFill/>
          </a:ln>
        </p:spPr>
        <p:txBody>
          <a:bodyPr anchorCtr="0" anchor="t" bIns="45700" lIns="91425" spcFirstLastPara="1" rIns="91425" wrap="square" tIns="45700">
            <a:normAutofit/>
          </a:bodyPr>
          <a:lstStyle/>
          <a:p>
            <a:pPr indent="0" lvl="1" marL="45720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Tahoma"/>
              <a:ea typeface="Tahoma"/>
              <a:cs typeface="Tahoma"/>
              <a:sym typeface="Tahoma"/>
            </a:endParaRPr>
          </a:p>
          <a:p>
            <a:pPr indent="-166687" lvl="1" marL="623888" marR="0" rtl="0" algn="l">
              <a:lnSpc>
                <a:spcPct val="100000"/>
              </a:lnSpc>
              <a:spcBef>
                <a:spcPts val="500"/>
              </a:spcBef>
              <a:spcAft>
                <a:spcPts val="0"/>
              </a:spcAft>
              <a:buClr>
                <a:schemeClr val="dk1"/>
              </a:buClr>
              <a:buSzPts val="1600"/>
              <a:buFont typeface="Noto Sans Symbols"/>
              <a:buChar char="▪"/>
            </a:pPr>
            <a:r>
              <a:rPr b="1" i="0" lang="en-US" sz="1600" u="none" cap="none" strike="noStrike">
                <a:solidFill>
                  <a:schemeClr val="dk1"/>
                </a:solidFill>
                <a:latin typeface="Tahoma"/>
                <a:ea typeface="Tahoma"/>
                <a:cs typeface="Tahoma"/>
                <a:sym typeface="Tahoma"/>
              </a:rPr>
              <a:t>If no computer/device or internet is available</a:t>
            </a:r>
            <a:endParaRPr/>
          </a:p>
          <a:p>
            <a:pPr indent="-117475" lvl="2" marL="1031875" marR="0" rtl="0" algn="l">
              <a:lnSpc>
                <a:spcPct val="100000"/>
              </a:lnSpc>
              <a:spcBef>
                <a:spcPts val="500"/>
              </a:spcBef>
              <a:spcAft>
                <a:spcPts val="0"/>
              </a:spcAft>
              <a:buClr>
                <a:schemeClr val="dk1"/>
              </a:buClr>
              <a:buSzPts val="1500"/>
              <a:buFont typeface="Tahoma"/>
              <a:buChar char="−"/>
            </a:pPr>
            <a:r>
              <a:rPr b="0" i="0" lang="en-US" sz="1500" u="none" cap="none" strike="noStrike">
                <a:solidFill>
                  <a:schemeClr val="dk1"/>
                </a:solidFill>
                <a:latin typeface="Tahoma"/>
                <a:ea typeface="Tahoma"/>
                <a:cs typeface="Tahoma"/>
                <a:sym typeface="Tahoma"/>
              </a:rPr>
              <a:t>Lessons can be printed and handed out to students</a:t>
            </a:r>
            <a:endParaRPr/>
          </a:p>
        </p:txBody>
      </p:sp>
      <p:sp>
        <p:nvSpPr>
          <p:cNvPr id="269" name="Google Shape;269;p2"/>
          <p:cNvSpPr txBox="1"/>
          <p:nvPr/>
        </p:nvSpPr>
        <p:spPr>
          <a:xfrm>
            <a:off x="700004" y="3316621"/>
            <a:ext cx="10958785" cy="923877"/>
          </a:xfrm>
          <a:prstGeom prst="rect">
            <a:avLst/>
          </a:prstGeom>
          <a:noFill/>
          <a:ln>
            <a:noFill/>
          </a:ln>
        </p:spPr>
        <p:txBody>
          <a:bodyPr anchorCtr="0" anchor="t" bIns="45700" lIns="91425" spcFirstLastPara="1" rIns="91425" wrap="square" tIns="45700">
            <a:normAutofit fontScale="92500"/>
          </a:bodyPr>
          <a:lstStyle/>
          <a:p>
            <a:pPr indent="-166687" lvl="1" marL="623888" marR="0" rtl="0" algn="l">
              <a:lnSpc>
                <a:spcPct val="100000"/>
              </a:lnSpc>
              <a:spcBef>
                <a:spcPts val="0"/>
              </a:spcBef>
              <a:spcAft>
                <a:spcPts val="0"/>
              </a:spcAft>
              <a:buClr>
                <a:schemeClr val="dk1"/>
              </a:buClr>
              <a:buSzPct val="100000"/>
              <a:buFont typeface="Noto Sans Symbols"/>
              <a:buChar char="▪"/>
            </a:pPr>
            <a:r>
              <a:rPr b="1" i="0" lang="en-US" sz="1600" u="none" cap="none" strike="noStrike">
                <a:solidFill>
                  <a:schemeClr val="dk1"/>
                </a:solidFill>
                <a:latin typeface="Tahoma"/>
                <a:ea typeface="Tahoma"/>
                <a:cs typeface="Tahoma"/>
                <a:sym typeface="Tahoma"/>
              </a:rPr>
              <a:t>If viewing on PC with Windows PowerPoint</a:t>
            </a:r>
            <a:endParaRPr/>
          </a:p>
          <a:p>
            <a:pPr indent="-117475" lvl="2" marL="1031875" marR="0" rtl="0" algn="l">
              <a:lnSpc>
                <a:spcPct val="100000"/>
              </a:lnSpc>
              <a:spcBef>
                <a:spcPts val="500"/>
              </a:spcBef>
              <a:spcAft>
                <a:spcPts val="0"/>
              </a:spcAft>
              <a:buClr>
                <a:schemeClr val="dk1"/>
              </a:buClr>
              <a:buSzPct val="100000"/>
              <a:buFont typeface="Tahoma"/>
              <a:buChar char="−"/>
            </a:pPr>
            <a:r>
              <a:rPr b="0" i="0" lang="en-US" sz="1400" u="none" cap="none" strike="noStrike">
                <a:solidFill>
                  <a:schemeClr val="dk1"/>
                </a:solidFill>
                <a:latin typeface="Tahoma"/>
                <a:ea typeface="Tahoma"/>
                <a:cs typeface="Tahoma"/>
                <a:sym typeface="Tahoma"/>
              </a:rPr>
              <a:t>Make sure you clicked the link for PowerPoint Format  (PowerPoint - E-Blox Circuit Blox Lights ‘N Motion Student Guide.pptx)</a:t>
            </a:r>
            <a:endParaRPr/>
          </a:p>
          <a:p>
            <a:pPr indent="-117475" lvl="2" marL="1031875" marR="0" rtl="0" algn="l">
              <a:lnSpc>
                <a:spcPct val="100000"/>
              </a:lnSpc>
              <a:spcBef>
                <a:spcPts val="500"/>
              </a:spcBef>
              <a:spcAft>
                <a:spcPts val="0"/>
              </a:spcAft>
              <a:buClr>
                <a:schemeClr val="dk1"/>
              </a:buClr>
              <a:buSzPct val="100000"/>
              <a:buFont typeface="Tahoma"/>
              <a:buChar char="−"/>
            </a:pPr>
            <a:r>
              <a:rPr b="0" i="0" lang="en-US" sz="1400" u="none" cap="none" strike="noStrike">
                <a:solidFill>
                  <a:schemeClr val="dk1"/>
                </a:solidFill>
                <a:latin typeface="Tahoma"/>
                <a:ea typeface="Tahoma"/>
                <a:cs typeface="Tahoma"/>
                <a:sym typeface="Tahoma"/>
              </a:rPr>
              <a:t>Make sure to be in Slide Show mode when viewing/presenting</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25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0">
                                            <p:txEl>
                                              <p:pRg end="0" st="0"/>
                                            </p:txEl>
                                          </p:spTgt>
                                        </p:tgtEl>
                                        <p:attrNameLst>
                                          <p:attrName>style.visibility</p:attrName>
                                        </p:attrNameLst>
                                      </p:cBhvr>
                                      <p:to>
                                        <p:strVal val="visible"/>
                                      </p:to>
                                    </p:set>
                                    <p:anim calcmode="lin" valueType="num">
                                      <p:cBhvr additive="base">
                                        <p:cTn dur="500"/>
                                        <p:tgtEl>
                                          <p:spTgt spid="26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2"/>
                                        </p:tgtEl>
                                        <p:attrNameLst>
                                          <p:attrName>style.visibility</p:attrName>
                                        </p:attrNameLst>
                                      </p:cBhvr>
                                      <p:to>
                                        <p:strVal val="visible"/>
                                      </p:to>
                                    </p:set>
                                    <p:anim calcmode="lin" valueType="num">
                                      <p:cBhvr additive="base">
                                        <p:cTn dur="500"/>
                                        <p:tgtEl>
                                          <p:spTgt spid="26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500"/>
                                        <p:tgtEl>
                                          <p:spTgt spid="26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500"/>
                                        <p:tgtEl>
                                          <p:spTgt spid="2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500"/>
                                        <p:tgtEl>
                                          <p:spTgt spid="26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500"/>
                                        <p:tgtEl>
                                          <p:spTgt spid="2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20"/>
          <p:cNvSpPr txBox="1"/>
          <p:nvPr>
            <p:ph type="title"/>
          </p:nvPr>
        </p:nvSpPr>
        <p:spPr>
          <a:xfrm>
            <a:off x="857738" y="428050"/>
            <a:ext cx="11193177" cy="99557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Inside your LEDs #35 and #102</a:t>
            </a:r>
            <a:endParaRPr/>
          </a:p>
        </p:txBody>
      </p:sp>
      <p:sp>
        <p:nvSpPr>
          <p:cNvPr id="842" name="Google Shape;842;p20"/>
          <p:cNvSpPr txBox="1"/>
          <p:nvPr>
            <p:ph idx="1" type="body"/>
          </p:nvPr>
        </p:nvSpPr>
        <p:spPr>
          <a:xfrm>
            <a:off x="573107" y="3171437"/>
            <a:ext cx="6956739" cy="904052"/>
          </a:xfrm>
          <a:prstGeom prst="rect">
            <a:avLst/>
          </a:prstGeom>
          <a:noFill/>
          <a:ln>
            <a:noFill/>
          </a:ln>
        </p:spPr>
        <p:txBody>
          <a:bodyPr anchorCtr="0" anchor="t" bIns="45700" lIns="91425" spcFirstLastPara="1" rIns="91425" wrap="square" tIns="45700">
            <a:noAutofit/>
          </a:bodyPr>
          <a:lstStyle/>
          <a:p>
            <a:pPr indent="-112713" lvl="1" marL="395288" rtl="0" algn="just">
              <a:lnSpc>
                <a:spcPct val="120000"/>
              </a:lnSpc>
              <a:spcBef>
                <a:spcPts val="0"/>
              </a:spcBef>
              <a:spcAft>
                <a:spcPts val="0"/>
              </a:spcAft>
              <a:buSzPts val="1600"/>
              <a:buFont typeface="Noto Sans Symbols"/>
              <a:buChar char="▪"/>
            </a:pPr>
            <a:r>
              <a:rPr lang="en-US" sz="1400">
                <a:solidFill>
                  <a:srgbClr val="000000"/>
                </a:solidFill>
                <a:latin typeface="Tahoma"/>
                <a:ea typeface="Tahoma"/>
                <a:cs typeface="Tahoma"/>
                <a:sym typeface="Tahoma"/>
              </a:rPr>
              <a:t>With this design, connecting “+” from and “-” from the battery (91B) to connectors on the LED (35 or 102) side-by-side will cause current to flow through the 2-way LED and light the 2-way LED.</a:t>
            </a:r>
            <a:endParaRPr sz="1400">
              <a:latin typeface="Tahoma"/>
              <a:ea typeface="Tahoma"/>
              <a:cs typeface="Tahoma"/>
              <a:sym typeface="Tahoma"/>
            </a:endParaRPr>
          </a:p>
        </p:txBody>
      </p:sp>
      <p:sp>
        <p:nvSpPr>
          <p:cNvPr id="843" name="Google Shape;843;p20"/>
          <p:cNvSpPr txBox="1"/>
          <p:nvPr/>
        </p:nvSpPr>
        <p:spPr>
          <a:xfrm>
            <a:off x="467746" y="1425940"/>
            <a:ext cx="6890620" cy="736781"/>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20000"/>
              </a:lnSpc>
              <a:spcBef>
                <a:spcPts val="0"/>
              </a:spcBef>
              <a:spcAft>
                <a:spcPts val="0"/>
              </a:spcAft>
              <a:buClr>
                <a:srgbClr val="000000"/>
              </a:buClr>
              <a:buSzPts val="2000"/>
              <a:buFont typeface="Arial"/>
              <a:buChar char="•"/>
            </a:pPr>
            <a:r>
              <a:rPr b="1" lang="en-US" sz="1600">
                <a:solidFill>
                  <a:srgbClr val="000000"/>
                </a:solidFill>
                <a:latin typeface="Tahoma"/>
                <a:ea typeface="Tahoma"/>
                <a:cs typeface="Tahoma"/>
                <a:sym typeface="Tahoma"/>
              </a:rPr>
              <a:t>The figure to the right shows a circuit diagram of the inside of your LED modules (35 &amp; 102)</a:t>
            </a:r>
            <a:r>
              <a:rPr b="1" i="0" lang="en-US" sz="1600" u="none" cap="none" strike="noStrike">
                <a:solidFill>
                  <a:srgbClr val="000000"/>
                </a:solidFill>
                <a:latin typeface="Tahoma"/>
                <a:ea typeface="Tahoma"/>
                <a:cs typeface="Tahoma"/>
                <a:sym typeface="Tahoma"/>
              </a:rPr>
              <a:t>.</a:t>
            </a:r>
            <a:endParaRPr b="0" i="0" sz="1600" u="none" cap="none" strike="noStrike">
              <a:solidFill>
                <a:srgbClr val="000000"/>
              </a:solidFill>
              <a:latin typeface="Tahoma"/>
              <a:ea typeface="Tahoma"/>
              <a:cs typeface="Tahoma"/>
              <a:sym typeface="Tahoma"/>
            </a:endParaRPr>
          </a:p>
        </p:txBody>
      </p:sp>
      <p:sp>
        <p:nvSpPr>
          <p:cNvPr id="844" name="Google Shape;844;p20"/>
          <p:cNvSpPr txBox="1"/>
          <p:nvPr/>
        </p:nvSpPr>
        <p:spPr>
          <a:xfrm>
            <a:off x="573108" y="2090077"/>
            <a:ext cx="6978081" cy="621478"/>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Note there is a 2-way LED between two of the terminals inside the LED module (35 or 102).  This LED will light when current flows through it in either direction.</a:t>
            </a:r>
            <a:endParaRPr b="0" i="0" sz="1400" u="none" cap="none" strike="noStrike">
              <a:solidFill>
                <a:srgbClr val="000000"/>
              </a:solidFill>
              <a:latin typeface="Tahoma"/>
              <a:ea typeface="Tahoma"/>
              <a:cs typeface="Tahoma"/>
              <a:sym typeface="Tahoma"/>
            </a:endParaRPr>
          </a:p>
        </p:txBody>
      </p:sp>
      <p:sp>
        <p:nvSpPr>
          <p:cNvPr id="845" name="Google Shape;845;p20"/>
          <p:cNvSpPr txBox="1"/>
          <p:nvPr/>
        </p:nvSpPr>
        <p:spPr>
          <a:xfrm>
            <a:off x="573108" y="2624131"/>
            <a:ext cx="6956739" cy="621478"/>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Note that connectors in opposite corners of the LED modules are connected together.  </a:t>
            </a:r>
            <a:endParaRPr b="0" i="0" sz="1400" u="none" cap="none" strike="noStrike">
              <a:solidFill>
                <a:srgbClr val="000000"/>
              </a:solidFill>
              <a:latin typeface="Tahoma"/>
              <a:ea typeface="Tahoma"/>
              <a:cs typeface="Tahoma"/>
              <a:sym typeface="Tahoma"/>
            </a:endParaRPr>
          </a:p>
        </p:txBody>
      </p:sp>
      <p:sp>
        <p:nvSpPr>
          <p:cNvPr id="846" name="Google Shape;846;p20"/>
          <p:cNvSpPr txBox="1"/>
          <p:nvPr/>
        </p:nvSpPr>
        <p:spPr>
          <a:xfrm>
            <a:off x="573106" y="3946051"/>
            <a:ext cx="6569575" cy="605469"/>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This design also allows power to be passed through the LED module (35 or 102) to other LED modules (35 or 102).</a:t>
            </a:r>
            <a:endParaRPr b="0" i="0" sz="1400" u="none" cap="none" strike="noStrike">
              <a:solidFill>
                <a:srgbClr val="000000"/>
              </a:solidFill>
              <a:latin typeface="Tahoma"/>
              <a:ea typeface="Tahoma"/>
              <a:cs typeface="Tahoma"/>
              <a:sym typeface="Tahoma"/>
            </a:endParaRPr>
          </a:p>
        </p:txBody>
      </p:sp>
      <p:pic>
        <p:nvPicPr>
          <p:cNvPr id="847" name="Google Shape;847;p20"/>
          <p:cNvPicPr preferRelativeResize="0"/>
          <p:nvPr/>
        </p:nvPicPr>
        <p:blipFill rotWithShape="1">
          <a:blip r:embed="rId3">
            <a:alphaModFix/>
          </a:blip>
          <a:srcRect b="0" l="0" r="0" t="0"/>
          <a:stretch/>
        </p:blipFill>
        <p:spPr>
          <a:xfrm>
            <a:off x="10622589" y="4323220"/>
            <a:ext cx="981301" cy="1362918"/>
          </a:xfrm>
          <a:prstGeom prst="rect">
            <a:avLst/>
          </a:prstGeom>
          <a:noFill/>
          <a:ln>
            <a:noFill/>
          </a:ln>
        </p:spPr>
      </p:pic>
      <p:grpSp>
        <p:nvGrpSpPr>
          <p:cNvPr id="848" name="Google Shape;848;p20"/>
          <p:cNvGrpSpPr/>
          <p:nvPr/>
        </p:nvGrpSpPr>
        <p:grpSpPr>
          <a:xfrm>
            <a:off x="7432559" y="4283448"/>
            <a:ext cx="2730003" cy="1811357"/>
            <a:chOff x="6800875" y="1522288"/>
            <a:chExt cx="2730003" cy="1811357"/>
          </a:xfrm>
        </p:grpSpPr>
        <p:sp>
          <p:nvSpPr>
            <p:cNvPr id="849" name="Google Shape;849;p20"/>
            <p:cNvSpPr/>
            <p:nvPr/>
          </p:nvSpPr>
          <p:spPr>
            <a:xfrm>
              <a:off x="6800875" y="1522288"/>
              <a:ext cx="2730003" cy="1707308"/>
            </a:xfrm>
            <a:prstGeom prst="wedgeRoundRectCallout">
              <a:avLst>
                <a:gd fmla="val 81616" name="adj1"/>
                <a:gd fmla="val -25513"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50" name="Google Shape;850;p20"/>
            <p:cNvSpPr txBox="1"/>
            <p:nvPr/>
          </p:nvSpPr>
          <p:spPr>
            <a:xfrm>
              <a:off x="6831120" y="1568618"/>
              <a:ext cx="2669513" cy="176502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Calibri"/>
                  <a:ea typeface="Calibri"/>
                  <a:cs typeface="Calibri"/>
                  <a:sym typeface="Calibri"/>
                </a:rPr>
                <a:t>Seymour Says: </a:t>
              </a:r>
              <a:endParaRPr b="0" i="0" sz="1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1" lang="en-US" sz="1400">
                  <a:solidFill>
                    <a:srgbClr val="000000"/>
                  </a:solidFill>
                  <a:latin typeface="Calibri"/>
                  <a:ea typeface="Calibri"/>
                  <a:cs typeface="Calibri"/>
                  <a:sym typeface="Calibri"/>
                </a:rPr>
                <a:t>Make sure at least one pair of side-by-side connectors on the LED modules (35 or 102) is connected to “+” and “-” from the battery (91B) to make the LED will light.</a:t>
              </a:r>
              <a:endParaRPr b="0" i="0" sz="1400" u="none" cap="none" strike="noStrike">
                <a:solidFill>
                  <a:srgbClr val="000000"/>
                </a:solidFill>
                <a:latin typeface="Calibri"/>
                <a:ea typeface="Calibri"/>
                <a:cs typeface="Calibri"/>
                <a:sym typeface="Calibri"/>
              </a:endParaRPr>
            </a:p>
          </p:txBody>
        </p:sp>
      </p:grpSp>
      <p:pic>
        <p:nvPicPr>
          <p:cNvPr id="851" name="Google Shape;851;p20"/>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pic>
        <p:nvPicPr>
          <p:cNvPr id="852" name="Google Shape;852;p20"/>
          <p:cNvPicPr preferRelativeResize="0"/>
          <p:nvPr/>
        </p:nvPicPr>
        <p:blipFill rotWithShape="1">
          <a:blip r:embed="rId5">
            <a:alphaModFix/>
          </a:blip>
          <a:srcRect b="0" l="0" r="0" t="0"/>
          <a:stretch/>
        </p:blipFill>
        <p:spPr>
          <a:xfrm>
            <a:off x="10527915" y="2487872"/>
            <a:ext cx="1170648" cy="1088136"/>
          </a:xfrm>
          <a:prstGeom prst="rect">
            <a:avLst/>
          </a:prstGeom>
          <a:noFill/>
          <a:ln>
            <a:noFill/>
          </a:ln>
        </p:spPr>
      </p:pic>
      <p:grpSp>
        <p:nvGrpSpPr>
          <p:cNvPr id="853" name="Google Shape;853;p20"/>
          <p:cNvGrpSpPr/>
          <p:nvPr/>
        </p:nvGrpSpPr>
        <p:grpSpPr>
          <a:xfrm>
            <a:off x="7922070" y="1615318"/>
            <a:ext cx="1687811" cy="1745109"/>
            <a:chOff x="7922070" y="1615318"/>
            <a:chExt cx="1687811" cy="1745109"/>
          </a:xfrm>
        </p:grpSpPr>
        <p:cxnSp>
          <p:nvCxnSpPr>
            <p:cNvPr id="854" name="Google Shape;854;p20"/>
            <p:cNvCxnSpPr>
              <a:stCxn id="855" idx="4"/>
              <a:endCxn id="856" idx="0"/>
            </p:cNvCxnSpPr>
            <p:nvPr/>
          </p:nvCxnSpPr>
          <p:spPr>
            <a:xfrm flipH="1">
              <a:off x="8239964" y="2017670"/>
              <a:ext cx="600" cy="238500"/>
            </a:xfrm>
            <a:prstGeom prst="straightConnector1">
              <a:avLst/>
            </a:prstGeom>
            <a:noFill/>
            <a:ln cap="flat" cmpd="sng" w="28575">
              <a:solidFill>
                <a:schemeClr val="dk1"/>
              </a:solidFill>
              <a:prstDash val="solid"/>
              <a:round/>
              <a:headEnd len="sm" w="sm" type="none"/>
              <a:tailEnd len="sm" w="sm" type="none"/>
            </a:ln>
          </p:spPr>
        </p:cxnSp>
        <p:grpSp>
          <p:nvGrpSpPr>
            <p:cNvPr id="857" name="Google Shape;857;p20"/>
            <p:cNvGrpSpPr/>
            <p:nvPr/>
          </p:nvGrpSpPr>
          <p:grpSpPr>
            <a:xfrm>
              <a:off x="8047133" y="1615318"/>
              <a:ext cx="386862" cy="402352"/>
              <a:chOff x="8569569" y="1615318"/>
              <a:chExt cx="386862" cy="402352"/>
            </a:xfrm>
          </p:grpSpPr>
          <p:sp>
            <p:nvSpPr>
              <p:cNvPr id="855" name="Google Shape;855;p20"/>
              <p:cNvSpPr/>
              <p:nvPr/>
            </p:nvSpPr>
            <p:spPr>
              <a:xfrm>
                <a:off x="8569569" y="1615318"/>
                <a:ext cx="386862" cy="402352"/>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Arial"/>
                  <a:ea typeface="Arial"/>
                  <a:cs typeface="Arial"/>
                  <a:sym typeface="Arial"/>
                </a:endParaRPr>
              </a:p>
            </p:txBody>
          </p:sp>
          <p:sp>
            <p:nvSpPr>
              <p:cNvPr id="858" name="Google Shape;858;p20"/>
              <p:cNvSpPr/>
              <p:nvPr/>
            </p:nvSpPr>
            <p:spPr>
              <a:xfrm>
                <a:off x="8703776" y="1764209"/>
                <a:ext cx="128954" cy="128016"/>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856" name="Google Shape;856;p20"/>
            <p:cNvSpPr txBox="1"/>
            <p:nvPr/>
          </p:nvSpPr>
          <p:spPr>
            <a:xfrm>
              <a:off x="7922070" y="2256269"/>
              <a:ext cx="635772" cy="430887"/>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chemeClr val="dk1"/>
                  </a:solidFill>
                  <a:latin typeface="Tahoma"/>
                  <a:ea typeface="Tahoma"/>
                  <a:cs typeface="Tahoma"/>
                  <a:sym typeface="Tahoma"/>
                </a:rPr>
                <a:t>2-way LED</a:t>
              </a:r>
              <a:endParaRPr/>
            </a:p>
          </p:txBody>
        </p:sp>
        <p:grpSp>
          <p:nvGrpSpPr>
            <p:cNvPr id="859" name="Google Shape;859;p20"/>
            <p:cNvGrpSpPr/>
            <p:nvPr/>
          </p:nvGrpSpPr>
          <p:grpSpPr>
            <a:xfrm>
              <a:off x="9223019" y="1615318"/>
              <a:ext cx="386862" cy="402352"/>
              <a:chOff x="8569569" y="1615318"/>
              <a:chExt cx="386862" cy="402352"/>
            </a:xfrm>
          </p:grpSpPr>
          <p:sp>
            <p:nvSpPr>
              <p:cNvPr id="860" name="Google Shape;860;p20"/>
              <p:cNvSpPr/>
              <p:nvPr/>
            </p:nvSpPr>
            <p:spPr>
              <a:xfrm>
                <a:off x="8569569" y="1615318"/>
                <a:ext cx="386862" cy="402352"/>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Arial"/>
                  <a:ea typeface="Arial"/>
                  <a:cs typeface="Arial"/>
                  <a:sym typeface="Arial"/>
                </a:endParaRPr>
              </a:p>
            </p:txBody>
          </p:sp>
          <p:sp>
            <p:nvSpPr>
              <p:cNvPr id="861" name="Google Shape;861;p20"/>
              <p:cNvSpPr/>
              <p:nvPr/>
            </p:nvSpPr>
            <p:spPr>
              <a:xfrm>
                <a:off x="8703776" y="1764209"/>
                <a:ext cx="128954" cy="128016"/>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62" name="Google Shape;862;p20"/>
            <p:cNvGrpSpPr/>
            <p:nvPr/>
          </p:nvGrpSpPr>
          <p:grpSpPr>
            <a:xfrm>
              <a:off x="9223019" y="2958075"/>
              <a:ext cx="386862" cy="402352"/>
              <a:chOff x="8569569" y="1615318"/>
              <a:chExt cx="386862" cy="402352"/>
            </a:xfrm>
          </p:grpSpPr>
          <p:sp>
            <p:nvSpPr>
              <p:cNvPr id="863" name="Google Shape;863;p20"/>
              <p:cNvSpPr/>
              <p:nvPr/>
            </p:nvSpPr>
            <p:spPr>
              <a:xfrm>
                <a:off x="8569569" y="1615318"/>
                <a:ext cx="386862" cy="402352"/>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Arial"/>
                  <a:ea typeface="Arial"/>
                  <a:cs typeface="Arial"/>
                  <a:sym typeface="Arial"/>
                </a:endParaRPr>
              </a:p>
            </p:txBody>
          </p:sp>
          <p:sp>
            <p:nvSpPr>
              <p:cNvPr id="864" name="Google Shape;864;p20"/>
              <p:cNvSpPr/>
              <p:nvPr/>
            </p:nvSpPr>
            <p:spPr>
              <a:xfrm>
                <a:off x="8703776" y="1764209"/>
                <a:ext cx="128954" cy="128016"/>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865" name="Google Shape;865;p20"/>
            <p:cNvGrpSpPr/>
            <p:nvPr/>
          </p:nvGrpSpPr>
          <p:grpSpPr>
            <a:xfrm>
              <a:off x="8046525" y="2958075"/>
              <a:ext cx="386862" cy="402352"/>
              <a:chOff x="8569569" y="1615318"/>
              <a:chExt cx="386862" cy="402352"/>
            </a:xfrm>
          </p:grpSpPr>
          <p:sp>
            <p:nvSpPr>
              <p:cNvPr id="866" name="Google Shape;866;p20"/>
              <p:cNvSpPr/>
              <p:nvPr/>
            </p:nvSpPr>
            <p:spPr>
              <a:xfrm>
                <a:off x="8569569" y="1615318"/>
                <a:ext cx="386862" cy="402352"/>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Arial"/>
                  <a:ea typeface="Arial"/>
                  <a:cs typeface="Arial"/>
                  <a:sym typeface="Arial"/>
                </a:endParaRPr>
              </a:p>
            </p:txBody>
          </p:sp>
          <p:sp>
            <p:nvSpPr>
              <p:cNvPr id="867" name="Google Shape;867;p20"/>
              <p:cNvSpPr/>
              <p:nvPr/>
            </p:nvSpPr>
            <p:spPr>
              <a:xfrm>
                <a:off x="8703776" y="1764209"/>
                <a:ext cx="128954" cy="128016"/>
              </a:xfrm>
              <a:prstGeom prst="ellipse">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cxnSp>
          <p:nvCxnSpPr>
            <p:cNvPr id="868" name="Google Shape;868;p20"/>
            <p:cNvCxnSpPr>
              <a:stCxn id="856" idx="2"/>
              <a:endCxn id="866" idx="0"/>
            </p:cNvCxnSpPr>
            <p:nvPr/>
          </p:nvCxnSpPr>
          <p:spPr>
            <a:xfrm>
              <a:off x="8239956" y="2687156"/>
              <a:ext cx="0" cy="270900"/>
            </a:xfrm>
            <a:prstGeom prst="straightConnector1">
              <a:avLst/>
            </a:prstGeom>
            <a:noFill/>
            <a:ln cap="flat" cmpd="sng" w="28575">
              <a:solidFill>
                <a:schemeClr val="dk1"/>
              </a:solidFill>
              <a:prstDash val="solid"/>
              <a:round/>
              <a:headEnd len="sm" w="sm" type="none"/>
              <a:tailEnd len="sm" w="sm" type="none"/>
            </a:ln>
          </p:spPr>
        </p:cxnSp>
        <p:cxnSp>
          <p:nvCxnSpPr>
            <p:cNvPr id="869" name="Google Shape;869;p20"/>
            <p:cNvCxnSpPr>
              <a:stCxn id="855" idx="5"/>
              <a:endCxn id="863" idx="1"/>
            </p:cNvCxnSpPr>
            <p:nvPr/>
          </p:nvCxnSpPr>
          <p:spPr>
            <a:xfrm>
              <a:off x="8377340" y="1958747"/>
              <a:ext cx="902400" cy="1058400"/>
            </a:xfrm>
            <a:prstGeom prst="straightConnector1">
              <a:avLst/>
            </a:prstGeom>
            <a:noFill/>
            <a:ln cap="flat" cmpd="sng" w="28575">
              <a:solidFill>
                <a:schemeClr val="dk1"/>
              </a:solidFill>
              <a:prstDash val="solid"/>
              <a:round/>
              <a:headEnd len="sm" w="sm" type="none"/>
              <a:tailEnd len="sm" w="sm" type="none"/>
            </a:ln>
          </p:spPr>
        </p:cxnSp>
        <p:cxnSp>
          <p:nvCxnSpPr>
            <p:cNvPr id="870" name="Google Shape;870;p20"/>
            <p:cNvCxnSpPr>
              <a:stCxn id="860" idx="3"/>
              <a:endCxn id="871" idx="0"/>
            </p:cNvCxnSpPr>
            <p:nvPr/>
          </p:nvCxnSpPr>
          <p:spPr>
            <a:xfrm flipH="1">
              <a:off x="8976074" y="1958747"/>
              <a:ext cx="303600" cy="452100"/>
            </a:xfrm>
            <a:prstGeom prst="straightConnector1">
              <a:avLst/>
            </a:prstGeom>
            <a:noFill/>
            <a:ln cap="flat" cmpd="sng" w="28575">
              <a:solidFill>
                <a:schemeClr val="dk1"/>
              </a:solidFill>
              <a:prstDash val="solid"/>
              <a:round/>
              <a:headEnd len="sm" w="sm" type="none"/>
              <a:tailEnd len="sm" w="sm" type="none"/>
            </a:ln>
          </p:spPr>
        </p:cxnSp>
        <p:sp>
          <p:nvSpPr>
            <p:cNvPr id="871" name="Google Shape;871;p20"/>
            <p:cNvSpPr/>
            <p:nvPr/>
          </p:nvSpPr>
          <p:spPr>
            <a:xfrm>
              <a:off x="8694618" y="2352099"/>
              <a:ext cx="281354" cy="280468"/>
            </a:xfrm>
            <a:custGeom>
              <a:rect b="b" l="l" r="r" t="t"/>
              <a:pathLst>
                <a:path extrusionOk="0" h="280468" w="281354">
                  <a:moveTo>
                    <a:pt x="281354" y="58615"/>
                  </a:moveTo>
                  <a:lnTo>
                    <a:pt x="164123" y="0"/>
                  </a:lnTo>
                  <a:lnTo>
                    <a:pt x="164123" y="0"/>
                  </a:lnTo>
                  <a:lnTo>
                    <a:pt x="11723" y="23446"/>
                  </a:lnTo>
                  <a:cubicBezTo>
                    <a:pt x="-13677" y="66431"/>
                    <a:pt x="11723" y="257908"/>
                    <a:pt x="11723" y="257908"/>
                  </a:cubicBezTo>
                  <a:cubicBezTo>
                    <a:pt x="9769" y="296985"/>
                    <a:pt x="4884" y="277446"/>
                    <a:pt x="0" y="257908"/>
                  </a:cubicBezTo>
                </a:path>
              </a:pathLst>
            </a:cu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872" name="Google Shape;872;p20"/>
            <p:cNvCxnSpPr>
              <a:stCxn id="871" idx="4"/>
              <a:endCxn id="866" idx="7"/>
            </p:cNvCxnSpPr>
            <p:nvPr/>
          </p:nvCxnSpPr>
          <p:spPr>
            <a:xfrm flipH="1">
              <a:off x="8376732" y="2609898"/>
              <a:ext cx="329700" cy="407100"/>
            </a:xfrm>
            <a:prstGeom prst="straightConnector1">
              <a:avLst/>
            </a:prstGeom>
            <a:noFill/>
            <a:ln cap="flat" cmpd="sng" w="28575">
              <a:solidFill>
                <a:schemeClr val="dk1"/>
              </a:solidFill>
              <a:prstDash val="solid"/>
              <a:round/>
              <a:headEnd len="sm" w="sm" type="none"/>
              <a:tailEnd len="sm" w="sm" type="none"/>
            </a:ln>
          </p:spPr>
        </p:cxnSp>
      </p:grpSp>
      <p:pic>
        <p:nvPicPr>
          <p:cNvPr id="873" name="Google Shape;873;p20"/>
          <p:cNvPicPr preferRelativeResize="0"/>
          <p:nvPr/>
        </p:nvPicPr>
        <p:blipFill rotWithShape="1">
          <a:blip r:embed="rId6">
            <a:alphaModFix/>
          </a:blip>
          <a:srcRect b="0" l="0" r="0" t="0"/>
          <a:stretch/>
        </p:blipFill>
        <p:spPr>
          <a:xfrm>
            <a:off x="10102648" y="994496"/>
            <a:ext cx="1924283" cy="1539426"/>
          </a:xfrm>
          <a:prstGeom prst="rect">
            <a:avLst/>
          </a:prstGeom>
          <a:noFill/>
          <a:ln>
            <a:noFill/>
          </a:ln>
        </p:spPr>
      </p:pic>
      <p:sp>
        <p:nvSpPr>
          <p:cNvPr id="874" name="Google Shape;874;p20"/>
          <p:cNvSpPr/>
          <p:nvPr/>
        </p:nvSpPr>
        <p:spPr>
          <a:xfrm rot="3732280">
            <a:off x="10003917" y="1572676"/>
            <a:ext cx="204163" cy="646505"/>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5" name="Google Shape;875;p20"/>
          <p:cNvSpPr/>
          <p:nvPr/>
        </p:nvSpPr>
        <p:spPr>
          <a:xfrm rot="6867306">
            <a:off x="9994329" y="2534607"/>
            <a:ext cx="204163" cy="646505"/>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6" name="Google Shape;876;p20"/>
          <p:cNvSpPr txBox="1"/>
          <p:nvPr/>
        </p:nvSpPr>
        <p:spPr>
          <a:xfrm>
            <a:off x="573105" y="4470376"/>
            <a:ext cx="6555382" cy="605469"/>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As long as you make 2 sid-by-side connections between the LEDs (35 and 102) and the Battery (91B), then current will be able to flow through the 2-way LEDs in the LED modules (35 and 102) and the LEDs will light.  </a:t>
            </a:r>
            <a:endParaRPr b="0" i="0" sz="1400" u="none" cap="none" strike="noStrike">
              <a:solidFill>
                <a:srgbClr val="000000"/>
              </a:solidFill>
              <a:latin typeface="Tahoma"/>
              <a:ea typeface="Tahoma"/>
              <a:cs typeface="Tahoma"/>
              <a:sym typeface="Tahoma"/>
            </a:endParaRPr>
          </a:p>
        </p:txBody>
      </p:sp>
      <p:sp>
        <p:nvSpPr>
          <p:cNvPr id="877" name="Google Shape;877;p20"/>
          <p:cNvSpPr txBox="1"/>
          <p:nvPr/>
        </p:nvSpPr>
        <p:spPr>
          <a:xfrm>
            <a:off x="559503" y="5269801"/>
            <a:ext cx="6555382" cy="605469"/>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If only one connector on the LED module (35 or 102) is connected to the battery (91B) or only a pair of opposite corner connectors are connected, then current cannot flow through the 2-way LED and the LED (35 or 102) will not light.</a:t>
            </a:r>
            <a:endParaRPr b="0" i="0" sz="1400" u="none" cap="none" strike="noStrike">
              <a:solidFill>
                <a:srgbClr val="000000"/>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500"/>
                                        <p:tgtEl>
                                          <p:spTgt spid="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43"/>
                                        </p:tgtEl>
                                        <p:attrNameLst>
                                          <p:attrName>style.visibility</p:attrName>
                                        </p:attrNameLst>
                                      </p:cBhvr>
                                      <p:to>
                                        <p:strVal val="visible"/>
                                      </p:to>
                                    </p:set>
                                    <p:anim calcmode="lin" valueType="num">
                                      <p:cBhvr additive="base">
                                        <p:cTn dur="500"/>
                                        <p:tgtEl>
                                          <p:spTgt spid="843"/>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853"/>
                                        </p:tgtEl>
                                        <p:attrNameLst>
                                          <p:attrName>style.visibility</p:attrName>
                                        </p:attrNameLst>
                                      </p:cBhvr>
                                      <p:to>
                                        <p:strVal val="visible"/>
                                      </p:to>
                                    </p:set>
                                    <p:anim calcmode="lin" valueType="num">
                                      <p:cBhvr additive="base">
                                        <p:cTn dur="500"/>
                                        <p:tgtEl>
                                          <p:spTgt spid="853"/>
                                        </p:tgtEl>
                                        <p:attrNameLst>
                                          <p:attrName>ppt_w</p:attrName>
                                        </p:attrNameLst>
                                      </p:cBhvr>
                                      <p:tavLst>
                                        <p:tav fmla="" tm="0">
                                          <p:val>
                                            <p:strVal val="0"/>
                                          </p:val>
                                        </p:tav>
                                        <p:tav fmla="" tm="100000">
                                          <p:val>
                                            <p:strVal val="#ppt_w"/>
                                          </p:val>
                                        </p:tav>
                                      </p:tavLst>
                                    </p:anim>
                                    <p:anim calcmode="lin" valueType="num">
                                      <p:cBhvr additive="base">
                                        <p:cTn dur="500"/>
                                        <p:tgtEl>
                                          <p:spTgt spid="853"/>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20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2000"/>
                                        <p:tgtEl>
                                          <p:spTgt spid="85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par>
                                <p:cTn fill="hold" nodeType="with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500"/>
                                        <p:tgtEl>
                                          <p:spTgt spid="8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44"/>
                                        </p:tgtEl>
                                        <p:attrNameLst>
                                          <p:attrName>style.visibility</p:attrName>
                                        </p:attrNameLst>
                                      </p:cBhvr>
                                      <p:to>
                                        <p:strVal val="visible"/>
                                      </p:to>
                                    </p:set>
                                    <p:anim calcmode="lin" valueType="num">
                                      <p:cBhvr additive="base">
                                        <p:cTn dur="500"/>
                                        <p:tgtEl>
                                          <p:spTgt spid="84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45"/>
                                        </p:tgtEl>
                                        <p:attrNameLst>
                                          <p:attrName>style.visibility</p:attrName>
                                        </p:attrNameLst>
                                      </p:cBhvr>
                                      <p:to>
                                        <p:strVal val="visible"/>
                                      </p:to>
                                    </p:set>
                                    <p:anim calcmode="lin" valueType="num">
                                      <p:cBhvr additive="base">
                                        <p:cTn dur="500"/>
                                        <p:tgtEl>
                                          <p:spTgt spid="8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42">
                                            <p:txEl>
                                              <p:pRg end="0" st="0"/>
                                            </p:txEl>
                                          </p:spTgt>
                                        </p:tgtEl>
                                        <p:attrNameLst>
                                          <p:attrName>style.visibility</p:attrName>
                                        </p:attrNameLst>
                                      </p:cBhvr>
                                      <p:to>
                                        <p:strVal val="visible"/>
                                      </p:to>
                                    </p:set>
                                    <p:anim calcmode="lin" valueType="num">
                                      <p:cBhvr additive="base">
                                        <p:cTn dur="500"/>
                                        <p:tgtEl>
                                          <p:spTgt spid="84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46">
                                            <p:txEl>
                                              <p:pRg end="0" st="0"/>
                                            </p:txEl>
                                          </p:spTgt>
                                        </p:tgtEl>
                                        <p:attrNameLst>
                                          <p:attrName>style.visibility</p:attrName>
                                        </p:attrNameLst>
                                      </p:cBhvr>
                                      <p:to>
                                        <p:strVal val="visible"/>
                                      </p:to>
                                    </p:set>
                                    <p:anim calcmode="lin" valueType="num">
                                      <p:cBhvr additive="base">
                                        <p:cTn dur="500"/>
                                        <p:tgtEl>
                                          <p:spTgt spid="84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76">
                                            <p:txEl>
                                              <p:pRg end="0" st="0"/>
                                            </p:txEl>
                                          </p:spTgt>
                                        </p:tgtEl>
                                        <p:attrNameLst>
                                          <p:attrName>style.visibility</p:attrName>
                                        </p:attrNameLst>
                                      </p:cBhvr>
                                      <p:to>
                                        <p:strVal val="visible"/>
                                      </p:to>
                                    </p:set>
                                    <p:anim calcmode="lin" valueType="num">
                                      <p:cBhvr additive="base">
                                        <p:cTn dur="500"/>
                                        <p:tgtEl>
                                          <p:spTgt spid="87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77">
                                            <p:txEl>
                                              <p:pRg end="0" st="0"/>
                                            </p:txEl>
                                          </p:spTgt>
                                        </p:tgtEl>
                                        <p:attrNameLst>
                                          <p:attrName>style.visibility</p:attrName>
                                        </p:attrNameLst>
                                      </p:cBhvr>
                                      <p:to>
                                        <p:strVal val="visible"/>
                                      </p:to>
                                    </p:set>
                                    <p:anim calcmode="lin" valueType="num">
                                      <p:cBhvr additive="base">
                                        <p:cTn dur="500"/>
                                        <p:tgtEl>
                                          <p:spTgt spid="877">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1500"/>
                                        <p:tgtEl>
                                          <p:spTgt spid="84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750"/>
                                        <p:tgtEl>
                                          <p:spTgt spid="8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21"/>
          <p:cNvSpPr txBox="1"/>
          <p:nvPr/>
        </p:nvSpPr>
        <p:spPr>
          <a:xfrm>
            <a:off x="838200" y="2901543"/>
            <a:ext cx="10549604" cy="1054570"/>
          </a:xfrm>
          <a:prstGeom prst="rect">
            <a:avLst/>
          </a:prstGeom>
          <a:noFill/>
          <a:ln>
            <a:noFill/>
          </a:ln>
        </p:spPr>
        <p:txBody>
          <a:bodyPr anchorCtr="0" anchor="t" bIns="45700" lIns="91425" spcFirstLastPara="1" rIns="91425" wrap="square" tIns="45700">
            <a:noAutofit/>
          </a:bodyPr>
          <a:lstStyle/>
          <a:p>
            <a:pPr indent="0" lvl="0" marL="0" marR="0" rtl="0" algn="just">
              <a:lnSpc>
                <a:spcPct val="120000"/>
              </a:lnSpc>
              <a:spcBef>
                <a:spcPts val="0"/>
              </a:spcBef>
              <a:spcAft>
                <a:spcPts val="0"/>
              </a:spcAft>
              <a:buClr>
                <a:srgbClr val="000000"/>
              </a:buClr>
              <a:buSzPts val="3200"/>
              <a:buFont typeface="Arial"/>
              <a:buNone/>
            </a:pPr>
            <a:r>
              <a:rPr b="1" i="0" lang="en-US" sz="2400" u="none" cap="none" strike="noStrike">
                <a:solidFill>
                  <a:srgbClr val="000000"/>
                </a:solidFill>
                <a:latin typeface="Tahoma"/>
                <a:ea typeface="Tahoma"/>
                <a:cs typeface="Tahoma"/>
                <a:sym typeface="Tahoma"/>
              </a:rPr>
              <a:t>Try building a working circuit </a:t>
            </a:r>
            <a:r>
              <a:rPr b="1" lang="en-US" sz="2400">
                <a:solidFill>
                  <a:srgbClr val="000000"/>
                </a:solidFill>
                <a:latin typeface="Tahoma"/>
                <a:ea typeface="Tahoma"/>
                <a:cs typeface="Tahoma"/>
                <a:sym typeface="Tahoma"/>
              </a:rPr>
              <a:t>using as many of the LEDs</a:t>
            </a:r>
            <a:r>
              <a:rPr b="1" i="0" lang="en-US" sz="2400" u="none" cap="none" strike="noStrike">
                <a:solidFill>
                  <a:srgbClr val="000000"/>
                </a:solidFill>
                <a:latin typeface="Tahoma"/>
                <a:ea typeface="Tahoma"/>
                <a:cs typeface="Tahoma"/>
                <a:sym typeface="Tahoma"/>
              </a:rPr>
              <a:t> (102</a:t>
            </a:r>
            <a:r>
              <a:rPr b="1" i="0" lang="en-US" sz="2400" u="none" cap="none" strike="noStrike">
                <a:solidFill>
                  <a:srgbClr val="000000"/>
                </a:solidFill>
                <a:latin typeface="Tahoma"/>
                <a:ea typeface="Tahoma"/>
                <a:cs typeface="Tahoma"/>
                <a:sym typeface="Tahoma"/>
              </a:rPr>
              <a:t> &amp; 35</a:t>
            </a:r>
            <a:r>
              <a:rPr b="1" i="0" lang="en-US" sz="2400" u="none" cap="none" strike="noStrike">
                <a:solidFill>
                  <a:srgbClr val="000000"/>
                </a:solidFill>
                <a:latin typeface="Tahoma"/>
                <a:ea typeface="Tahoma"/>
                <a:cs typeface="Tahoma"/>
                <a:sym typeface="Tahoma"/>
              </a:rPr>
              <a:t>) in your Lights</a:t>
            </a:r>
            <a:r>
              <a:rPr b="1" i="0" lang="en-US" sz="2400" u="none" cap="none" strike="noStrike">
                <a:solidFill>
                  <a:srgbClr val="000000"/>
                </a:solidFill>
                <a:latin typeface="Tahoma"/>
                <a:ea typeface="Tahoma"/>
                <a:cs typeface="Tahoma"/>
                <a:sym typeface="Tahoma"/>
              </a:rPr>
              <a:t> ‘N Motion </a:t>
            </a:r>
            <a:r>
              <a:rPr b="1" lang="en-US" sz="2400">
                <a:solidFill>
                  <a:srgbClr val="000000"/>
                </a:solidFill>
                <a:latin typeface="Tahoma"/>
                <a:ea typeface="Tahoma"/>
                <a:cs typeface="Tahoma"/>
                <a:sym typeface="Tahoma"/>
              </a:rPr>
              <a:t>set </a:t>
            </a:r>
            <a:r>
              <a:rPr b="1" i="0" lang="en-US" sz="2400" u="none" cap="none" strike="noStrike">
                <a:solidFill>
                  <a:srgbClr val="000000"/>
                </a:solidFill>
                <a:latin typeface="Tahoma"/>
                <a:ea typeface="Tahoma"/>
                <a:cs typeface="Tahoma"/>
                <a:sym typeface="Tahoma"/>
              </a:rPr>
              <a:t>making all of them light.</a:t>
            </a:r>
            <a:endParaRPr b="1" i="0" sz="1100" u="none" cap="none" strike="noStrike">
              <a:solidFill>
                <a:srgbClr val="000000"/>
              </a:solidFill>
              <a:latin typeface="Tahoma"/>
              <a:ea typeface="Tahoma"/>
              <a:cs typeface="Tahoma"/>
              <a:sym typeface="Tahoma"/>
            </a:endParaRPr>
          </a:p>
        </p:txBody>
      </p:sp>
      <p:sp>
        <p:nvSpPr>
          <p:cNvPr id="883" name="Google Shape;883;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Fun STEAM Exercise</a:t>
            </a:r>
            <a:endParaRPr/>
          </a:p>
        </p:txBody>
      </p:sp>
      <p:pic>
        <p:nvPicPr>
          <p:cNvPr id="884" name="Google Shape;884;p21"/>
          <p:cNvPicPr preferRelativeResize="0"/>
          <p:nvPr/>
        </p:nvPicPr>
        <p:blipFill rotWithShape="1">
          <a:blip r:embed="rId3">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1250"/>
                                        <p:tgtEl>
                                          <p:spTgt spid="8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id="890" name="Google Shape;890;p22"/>
          <p:cNvPicPr preferRelativeResize="0"/>
          <p:nvPr/>
        </p:nvPicPr>
        <p:blipFill rotWithShape="1">
          <a:blip r:embed="rId3">
            <a:alphaModFix/>
          </a:blip>
          <a:srcRect b="0" l="0" r="0" t="0"/>
          <a:stretch/>
        </p:blipFill>
        <p:spPr>
          <a:xfrm>
            <a:off x="5066132" y="4714668"/>
            <a:ext cx="2650614" cy="2120491"/>
          </a:xfrm>
          <a:prstGeom prst="rect">
            <a:avLst/>
          </a:prstGeom>
          <a:noFill/>
          <a:ln>
            <a:noFill/>
          </a:ln>
        </p:spPr>
      </p:pic>
      <p:sp>
        <p:nvSpPr>
          <p:cNvPr id="891" name="Google Shape;891;p22"/>
          <p:cNvSpPr txBox="1"/>
          <p:nvPr/>
        </p:nvSpPr>
        <p:spPr>
          <a:xfrm>
            <a:off x="806022" y="428050"/>
            <a:ext cx="11244894" cy="99557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1800"/>
              <a:buFont typeface="Calibri"/>
              <a:buNone/>
            </a:pPr>
            <a:r>
              <a:rPr b="1" i="0" lang="en-US" sz="4400" u="none" cap="none" strike="noStrike">
                <a:solidFill>
                  <a:srgbClr val="5C0F8C"/>
                </a:solidFill>
                <a:latin typeface="Tahoma"/>
                <a:ea typeface="Tahoma"/>
                <a:cs typeface="Tahoma"/>
                <a:sym typeface="Tahoma"/>
              </a:rPr>
              <a:t>Lesson 2 – Quiz</a:t>
            </a:r>
            <a:endParaRPr/>
          </a:p>
        </p:txBody>
      </p:sp>
      <p:sp>
        <p:nvSpPr>
          <p:cNvPr id="892" name="Google Shape;892;p22"/>
          <p:cNvSpPr txBox="1"/>
          <p:nvPr/>
        </p:nvSpPr>
        <p:spPr>
          <a:xfrm>
            <a:off x="806021" y="1449727"/>
            <a:ext cx="8545688"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Tahoma"/>
                <a:ea typeface="Tahoma"/>
                <a:cs typeface="Tahoma"/>
                <a:sym typeface="Tahoma"/>
              </a:rPr>
              <a:t>Q: </a:t>
            </a:r>
            <a:r>
              <a:rPr b="0" i="0" lang="en-US" sz="1600" u="none" cap="none" strike="noStrike">
                <a:solidFill>
                  <a:srgbClr val="000000"/>
                </a:solidFill>
                <a:latin typeface="Tahoma"/>
                <a:ea typeface="Tahoma"/>
                <a:cs typeface="Tahoma"/>
                <a:sym typeface="Tahoma"/>
              </a:rPr>
              <a:t>Which of the following types of circuits make the lights in your house come on? </a:t>
            </a:r>
            <a:endParaRPr b="0" i="0" sz="1200" u="none" cap="none" strike="noStrike">
              <a:solidFill>
                <a:srgbClr val="000000"/>
              </a:solidFill>
              <a:latin typeface="Tahoma"/>
              <a:ea typeface="Tahoma"/>
              <a:cs typeface="Tahoma"/>
              <a:sym typeface="Tahoma"/>
            </a:endParaRPr>
          </a:p>
        </p:txBody>
      </p:sp>
      <p:sp>
        <p:nvSpPr>
          <p:cNvPr id="893" name="Google Shape;893;p22"/>
          <p:cNvSpPr txBox="1"/>
          <p:nvPr/>
        </p:nvSpPr>
        <p:spPr>
          <a:xfrm>
            <a:off x="776843" y="2397790"/>
            <a:ext cx="61976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Tahoma"/>
                <a:ea typeface="Tahoma"/>
                <a:cs typeface="Tahoma"/>
                <a:sym typeface="Tahoma"/>
              </a:rPr>
              <a:t>Q: </a:t>
            </a:r>
            <a:r>
              <a:rPr b="0" i="0" lang="en-US" sz="1600" u="none" cap="none" strike="noStrike">
                <a:solidFill>
                  <a:srgbClr val="000000"/>
                </a:solidFill>
                <a:latin typeface="Tahoma"/>
                <a:ea typeface="Tahoma"/>
                <a:cs typeface="Tahoma"/>
                <a:sym typeface="Tahoma"/>
              </a:rPr>
              <a:t>In which of these circuits will ALL the </a:t>
            </a:r>
            <a:r>
              <a:rPr lang="en-US" sz="1600">
                <a:solidFill>
                  <a:srgbClr val="000000"/>
                </a:solidFill>
                <a:latin typeface="Tahoma"/>
                <a:ea typeface="Tahoma"/>
                <a:cs typeface="Tahoma"/>
                <a:sym typeface="Tahoma"/>
              </a:rPr>
              <a:t>LEDs (102)</a:t>
            </a:r>
            <a:r>
              <a:rPr b="0" i="0" lang="en-US" sz="1600" u="none" cap="none" strike="noStrike">
                <a:solidFill>
                  <a:srgbClr val="000000"/>
                </a:solidFill>
                <a:latin typeface="Tahoma"/>
                <a:ea typeface="Tahoma"/>
                <a:cs typeface="Tahoma"/>
                <a:sym typeface="Tahoma"/>
              </a:rPr>
              <a:t> be ON? </a:t>
            </a:r>
            <a:endParaRPr b="0" i="0" sz="1200" u="none" cap="none" strike="noStrike">
              <a:solidFill>
                <a:srgbClr val="000000"/>
              </a:solidFill>
              <a:latin typeface="Tahoma"/>
              <a:ea typeface="Tahoma"/>
              <a:cs typeface="Tahoma"/>
              <a:sym typeface="Tahoma"/>
            </a:endParaRPr>
          </a:p>
        </p:txBody>
      </p:sp>
      <p:sp>
        <p:nvSpPr>
          <p:cNvPr id="894" name="Google Shape;894;p22"/>
          <p:cNvSpPr txBox="1"/>
          <p:nvPr/>
        </p:nvSpPr>
        <p:spPr>
          <a:xfrm>
            <a:off x="780093" y="4586725"/>
            <a:ext cx="8615660" cy="583555"/>
          </a:xfrm>
          <a:prstGeom prst="rect">
            <a:avLst/>
          </a:prstGeom>
          <a:noFill/>
          <a:ln>
            <a:noFill/>
          </a:ln>
        </p:spPr>
        <p:txBody>
          <a:bodyPr anchorCtr="0" anchor="t" bIns="45700" lIns="91425" spcFirstLastPara="1" rIns="91425" wrap="square" tIns="45700">
            <a:noAutofit/>
          </a:bodyPr>
          <a:lstStyle/>
          <a:p>
            <a:pPr indent="-344488" lvl="0" marL="344488"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Tahoma"/>
                <a:ea typeface="Tahoma"/>
                <a:cs typeface="Tahoma"/>
                <a:sym typeface="Tahoma"/>
              </a:rPr>
              <a:t>Q:	</a:t>
            </a:r>
            <a:r>
              <a:rPr b="0" i="0" lang="en-US" sz="1600" u="none" cap="none" strike="noStrike">
                <a:solidFill>
                  <a:srgbClr val="000000"/>
                </a:solidFill>
                <a:latin typeface="Tahoma"/>
                <a:ea typeface="Tahoma"/>
                <a:cs typeface="Tahoma"/>
                <a:sym typeface="Tahoma"/>
              </a:rPr>
              <a:t>Which LEDs will light in the circuit below?</a:t>
            </a:r>
            <a:endParaRPr/>
          </a:p>
        </p:txBody>
      </p:sp>
      <p:sp>
        <p:nvSpPr>
          <p:cNvPr id="895" name="Google Shape;895;p22"/>
          <p:cNvSpPr txBox="1"/>
          <p:nvPr/>
        </p:nvSpPr>
        <p:spPr>
          <a:xfrm>
            <a:off x="1325310" y="1870919"/>
            <a:ext cx="61976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Tahoma"/>
                <a:ea typeface="Tahoma"/>
                <a:cs typeface="Tahoma"/>
                <a:sym typeface="Tahoma"/>
              </a:rPr>
              <a:t>A. Closed Circuit         B. Short Circuit      C.  Open Circuit </a:t>
            </a:r>
            <a:endParaRPr b="0" i="0" sz="1200" u="none" cap="none" strike="noStrike">
              <a:solidFill>
                <a:srgbClr val="000000"/>
              </a:solidFill>
              <a:latin typeface="Tahoma"/>
              <a:ea typeface="Tahoma"/>
              <a:cs typeface="Tahoma"/>
              <a:sym typeface="Tahoma"/>
            </a:endParaRPr>
          </a:p>
        </p:txBody>
      </p:sp>
      <p:pic>
        <p:nvPicPr>
          <p:cNvPr id="896" name="Google Shape;896;p22"/>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grpSp>
        <p:nvGrpSpPr>
          <p:cNvPr id="897" name="Google Shape;897;p22"/>
          <p:cNvGrpSpPr/>
          <p:nvPr/>
        </p:nvGrpSpPr>
        <p:grpSpPr>
          <a:xfrm>
            <a:off x="1274826" y="2355452"/>
            <a:ext cx="10361957" cy="2315980"/>
            <a:chOff x="1274826" y="2355452"/>
            <a:chExt cx="10361957" cy="2315980"/>
          </a:xfrm>
        </p:grpSpPr>
        <p:pic>
          <p:nvPicPr>
            <p:cNvPr id="898" name="Google Shape;898;p22"/>
            <p:cNvPicPr preferRelativeResize="0"/>
            <p:nvPr/>
          </p:nvPicPr>
          <p:blipFill rotWithShape="1">
            <a:blip r:embed="rId3">
              <a:alphaModFix/>
            </a:blip>
            <a:srcRect b="0" l="0" r="0" t="0"/>
            <a:stretch/>
          </p:blipFill>
          <p:spPr>
            <a:xfrm>
              <a:off x="8903928" y="2355452"/>
              <a:ext cx="2732855" cy="2186285"/>
            </a:xfrm>
            <a:prstGeom prst="rect">
              <a:avLst/>
            </a:prstGeom>
            <a:noFill/>
            <a:ln>
              <a:noFill/>
            </a:ln>
          </p:spPr>
        </p:pic>
        <p:pic>
          <p:nvPicPr>
            <p:cNvPr id="899" name="Google Shape;899;p22"/>
            <p:cNvPicPr preferRelativeResize="0"/>
            <p:nvPr/>
          </p:nvPicPr>
          <p:blipFill rotWithShape="1">
            <a:blip r:embed="rId3">
              <a:alphaModFix/>
            </a:blip>
            <a:srcRect b="0" l="0" r="0" t="0"/>
            <a:stretch/>
          </p:blipFill>
          <p:spPr>
            <a:xfrm>
              <a:off x="1822717" y="2476514"/>
              <a:ext cx="2732855" cy="2186285"/>
            </a:xfrm>
            <a:prstGeom prst="rect">
              <a:avLst/>
            </a:prstGeom>
            <a:noFill/>
            <a:ln>
              <a:noFill/>
            </a:ln>
          </p:spPr>
        </p:pic>
        <p:pic>
          <p:nvPicPr>
            <p:cNvPr id="900" name="Google Shape;900;p22"/>
            <p:cNvPicPr preferRelativeResize="0"/>
            <p:nvPr/>
          </p:nvPicPr>
          <p:blipFill rotWithShape="1">
            <a:blip r:embed="rId3">
              <a:alphaModFix/>
            </a:blip>
            <a:srcRect b="0" l="0" r="0" t="0"/>
            <a:stretch/>
          </p:blipFill>
          <p:spPr>
            <a:xfrm>
              <a:off x="5094382" y="2485147"/>
              <a:ext cx="2732855" cy="2186285"/>
            </a:xfrm>
            <a:prstGeom prst="rect">
              <a:avLst/>
            </a:prstGeom>
            <a:noFill/>
            <a:ln>
              <a:noFill/>
            </a:ln>
          </p:spPr>
        </p:pic>
        <p:sp>
          <p:nvSpPr>
            <p:cNvPr id="901" name="Google Shape;901;p22"/>
            <p:cNvSpPr txBox="1"/>
            <p:nvPr/>
          </p:nvSpPr>
          <p:spPr>
            <a:xfrm>
              <a:off x="1274826" y="3744388"/>
              <a:ext cx="766422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A.                                                        B.                                                                 C. </a:t>
              </a:r>
              <a:endParaRPr b="0" i="0" sz="1400" u="none" cap="none" strike="noStrike">
                <a:solidFill>
                  <a:srgbClr val="000000"/>
                </a:solidFill>
                <a:latin typeface="Arial"/>
                <a:ea typeface="Arial"/>
                <a:cs typeface="Arial"/>
                <a:sym typeface="Arial"/>
              </a:endParaRPr>
            </a:p>
          </p:txBody>
        </p:sp>
        <p:pic>
          <p:nvPicPr>
            <p:cNvPr id="902" name="Google Shape;902;p22"/>
            <p:cNvPicPr preferRelativeResize="0"/>
            <p:nvPr/>
          </p:nvPicPr>
          <p:blipFill rotWithShape="1">
            <a:blip r:embed="rId5">
              <a:alphaModFix/>
            </a:blip>
            <a:srcRect b="0" l="0" r="0" t="0"/>
            <a:stretch/>
          </p:blipFill>
          <p:spPr>
            <a:xfrm>
              <a:off x="1826470" y="2901902"/>
              <a:ext cx="689953" cy="641322"/>
            </a:xfrm>
            <a:prstGeom prst="rect">
              <a:avLst/>
            </a:prstGeom>
            <a:noFill/>
            <a:ln>
              <a:noFill/>
            </a:ln>
          </p:spPr>
        </p:pic>
        <p:pic>
          <p:nvPicPr>
            <p:cNvPr id="903" name="Google Shape;903;p22"/>
            <p:cNvPicPr preferRelativeResize="0"/>
            <p:nvPr/>
          </p:nvPicPr>
          <p:blipFill rotWithShape="1">
            <a:blip r:embed="rId5">
              <a:alphaModFix/>
            </a:blip>
            <a:srcRect b="0" l="0" r="0" t="0"/>
            <a:stretch/>
          </p:blipFill>
          <p:spPr>
            <a:xfrm>
              <a:off x="2217692" y="3252755"/>
              <a:ext cx="689953" cy="641322"/>
            </a:xfrm>
            <a:prstGeom prst="rect">
              <a:avLst/>
            </a:prstGeom>
            <a:noFill/>
            <a:ln>
              <a:noFill/>
            </a:ln>
          </p:spPr>
        </p:pic>
        <p:pic>
          <p:nvPicPr>
            <p:cNvPr id="904" name="Google Shape;904;p22"/>
            <p:cNvPicPr preferRelativeResize="0"/>
            <p:nvPr/>
          </p:nvPicPr>
          <p:blipFill rotWithShape="1">
            <a:blip r:embed="rId5">
              <a:alphaModFix/>
            </a:blip>
            <a:srcRect b="0" l="0" r="0" t="0"/>
            <a:stretch/>
          </p:blipFill>
          <p:spPr>
            <a:xfrm>
              <a:off x="5463335" y="2933458"/>
              <a:ext cx="689953" cy="641322"/>
            </a:xfrm>
            <a:prstGeom prst="rect">
              <a:avLst/>
            </a:prstGeom>
            <a:noFill/>
            <a:ln>
              <a:noFill/>
            </a:ln>
          </p:spPr>
        </p:pic>
        <p:pic>
          <p:nvPicPr>
            <p:cNvPr id="905" name="Google Shape;905;p22"/>
            <p:cNvPicPr preferRelativeResize="0"/>
            <p:nvPr/>
          </p:nvPicPr>
          <p:blipFill rotWithShape="1">
            <a:blip r:embed="rId5">
              <a:alphaModFix/>
            </a:blip>
            <a:srcRect b="0" l="0" r="0" t="0"/>
            <a:stretch/>
          </p:blipFill>
          <p:spPr>
            <a:xfrm>
              <a:off x="5470945" y="3574780"/>
              <a:ext cx="689953" cy="641322"/>
            </a:xfrm>
            <a:prstGeom prst="rect">
              <a:avLst/>
            </a:prstGeom>
            <a:noFill/>
            <a:ln>
              <a:noFill/>
            </a:ln>
          </p:spPr>
        </p:pic>
        <p:pic>
          <p:nvPicPr>
            <p:cNvPr id="906" name="Google Shape;906;p22"/>
            <p:cNvPicPr preferRelativeResize="0"/>
            <p:nvPr/>
          </p:nvPicPr>
          <p:blipFill rotWithShape="1">
            <a:blip r:embed="rId5">
              <a:alphaModFix/>
            </a:blip>
            <a:srcRect b="0" l="0" r="0" t="0"/>
            <a:stretch/>
          </p:blipFill>
          <p:spPr>
            <a:xfrm>
              <a:off x="5089528" y="3267843"/>
              <a:ext cx="689953" cy="641322"/>
            </a:xfrm>
            <a:prstGeom prst="rect">
              <a:avLst/>
            </a:prstGeom>
            <a:noFill/>
            <a:ln>
              <a:noFill/>
            </a:ln>
          </p:spPr>
        </p:pic>
        <p:pic>
          <p:nvPicPr>
            <p:cNvPr id="907" name="Google Shape;907;p22"/>
            <p:cNvPicPr preferRelativeResize="0"/>
            <p:nvPr/>
          </p:nvPicPr>
          <p:blipFill rotWithShape="1">
            <a:blip r:embed="rId5">
              <a:alphaModFix/>
            </a:blip>
            <a:srcRect b="0" l="0" r="0" t="0"/>
            <a:stretch/>
          </p:blipFill>
          <p:spPr>
            <a:xfrm>
              <a:off x="9252695" y="2809871"/>
              <a:ext cx="689953" cy="641322"/>
            </a:xfrm>
            <a:prstGeom prst="rect">
              <a:avLst/>
            </a:prstGeom>
            <a:noFill/>
            <a:ln>
              <a:noFill/>
            </a:ln>
          </p:spPr>
        </p:pic>
        <p:pic>
          <p:nvPicPr>
            <p:cNvPr id="908" name="Google Shape;908;p22"/>
            <p:cNvPicPr preferRelativeResize="0"/>
            <p:nvPr/>
          </p:nvPicPr>
          <p:blipFill rotWithShape="1">
            <a:blip r:embed="rId5">
              <a:alphaModFix/>
            </a:blip>
            <a:srcRect b="0" l="0" r="0" t="0"/>
            <a:stretch/>
          </p:blipFill>
          <p:spPr>
            <a:xfrm>
              <a:off x="9252695" y="3787137"/>
              <a:ext cx="689953" cy="641322"/>
            </a:xfrm>
            <a:prstGeom prst="rect">
              <a:avLst/>
            </a:prstGeom>
            <a:noFill/>
            <a:ln>
              <a:noFill/>
            </a:ln>
          </p:spPr>
        </p:pic>
        <p:pic>
          <p:nvPicPr>
            <p:cNvPr id="909" name="Google Shape;909;p22"/>
            <p:cNvPicPr preferRelativeResize="0"/>
            <p:nvPr/>
          </p:nvPicPr>
          <p:blipFill rotWithShape="1">
            <a:blip r:embed="rId5">
              <a:alphaModFix/>
            </a:blip>
            <a:srcRect b="0" l="0" r="0" t="0"/>
            <a:stretch/>
          </p:blipFill>
          <p:spPr>
            <a:xfrm>
              <a:off x="8862363" y="3459545"/>
              <a:ext cx="689953" cy="641322"/>
            </a:xfrm>
            <a:prstGeom prst="rect">
              <a:avLst/>
            </a:prstGeom>
            <a:noFill/>
            <a:ln>
              <a:noFill/>
            </a:ln>
          </p:spPr>
        </p:pic>
        <p:pic>
          <p:nvPicPr>
            <p:cNvPr id="910" name="Google Shape;910;p22"/>
            <p:cNvPicPr preferRelativeResize="0"/>
            <p:nvPr/>
          </p:nvPicPr>
          <p:blipFill rotWithShape="1">
            <a:blip r:embed="rId5">
              <a:alphaModFix/>
            </a:blip>
            <a:srcRect b="0" l="0" r="0" t="0"/>
            <a:stretch/>
          </p:blipFill>
          <p:spPr>
            <a:xfrm>
              <a:off x="8907718" y="2807273"/>
              <a:ext cx="689953" cy="641322"/>
            </a:xfrm>
            <a:prstGeom prst="rect">
              <a:avLst/>
            </a:prstGeom>
            <a:noFill/>
            <a:ln>
              <a:noFill/>
            </a:ln>
          </p:spPr>
        </p:pic>
        <p:pic>
          <p:nvPicPr>
            <p:cNvPr id="911" name="Google Shape;911;p22"/>
            <p:cNvPicPr preferRelativeResize="0"/>
            <p:nvPr/>
          </p:nvPicPr>
          <p:blipFill rotWithShape="1">
            <a:blip r:embed="rId5">
              <a:alphaModFix/>
            </a:blip>
            <a:srcRect b="0" l="0" r="0" t="0"/>
            <a:stretch/>
          </p:blipFill>
          <p:spPr>
            <a:xfrm>
              <a:off x="8562742" y="3133894"/>
              <a:ext cx="689953" cy="641322"/>
            </a:xfrm>
            <a:prstGeom prst="rect">
              <a:avLst/>
            </a:prstGeom>
            <a:noFill/>
            <a:ln>
              <a:noFill/>
            </a:ln>
          </p:spPr>
        </p:pic>
      </p:grpSp>
      <p:pic>
        <p:nvPicPr>
          <p:cNvPr id="912" name="Google Shape;912;p22"/>
          <p:cNvPicPr preferRelativeResize="0"/>
          <p:nvPr/>
        </p:nvPicPr>
        <p:blipFill rotWithShape="1">
          <a:blip r:embed="rId5">
            <a:alphaModFix/>
          </a:blip>
          <a:srcRect b="0" l="0" r="0" t="0"/>
          <a:stretch/>
        </p:blipFill>
        <p:spPr>
          <a:xfrm>
            <a:off x="5015150" y="5114089"/>
            <a:ext cx="689953" cy="641322"/>
          </a:xfrm>
          <a:prstGeom prst="rect">
            <a:avLst/>
          </a:prstGeom>
          <a:noFill/>
          <a:ln>
            <a:noFill/>
          </a:ln>
        </p:spPr>
      </p:pic>
      <p:pic>
        <p:nvPicPr>
          <p:cNvPr id="913" name="Google Shape;913;p22"/>
          <p:cNvPicPr preferRelativeResize="0"/>
          <p:nvPr/>
        </p:nvPicPr>
        <p:blipFill rotWithShape="1">
          <a:blip r:embed="rId5">
            <a:alphaModFix/>
          </a:blip>
          <a:srcRect b="0" l="0" r="0" t="0"/>
          <a:stretch/>
        </p:blipFill>
        <p:spPr>
          <a:xfrm>
            <a:off x="5015149" y="5750708"/>
            <a:ext cx="689953" cy="641322"/>
          </a:xfrm>
          <a:prstGeom prst="rect">
            <a:avLst/>
          </a:prstGeom>
          <a:noFill/>
          <a:ln>
            <a:noFill/>
          </a:ln>
        </p:spPr>
      </p:pic>
      <p:pic>
        <p:nvPicPr>
          <p:cNvPr id="914" name="Google Shape;914;p22"/>
          <p:cNvPicPr preferRelativeResize="0"/>
          <p:nvPr/>
        </p:nvPicPr>
        <p:blipFill rotWithShape="1">
          <a:blip r:embed="rId5">
            <a:alphaModFix/>
          </a:blip>
          <a:srcRect b="0" l="0" r="0" t="0"/>
          <a:stretch/>
        </p:blipFill>
        <p:spPr>
          <a:xfrm>
            <a:off x="5387975" y="5125812"/>
            <a:ext cx="689953" cy="641322"/>
          </a:xfrm>
          <a:prstGeom prst="rect">
            <a:avLst/>
          </a:prstGeom>
          <a:noFill/>
          <a:ln>
            <a:noFill/>
          </a:ln>
        </p:spPr>
      </p:pic>
      <p:pic>
        <p:nvPicPr>
          <p:cNvPr id="915" name="Google Shape;915;p22"/>
          <p:cNvPicPr preferRelativeResize="0"/>
          <p:nvPr/>
        </p:nvPicPr>
        <p:blipFill rotWithShape="1">
          <a:blip r:embed="rId5">
            <a:alphaModFix/>
          </a:blip>
          <a:srcRect b="0" l="0" r="0" t="0"/>
          <a:stretch/>
        </p:blipFill>
        <p:spPr>
          <a:xfrm>
            <a:off x="5387974" y="5750708"/>
            <a:ext cx="689953" cy="641322"/>
          </a:xfrm>
          <a:prstGeom prst="rect">
            <a:avLst/>
          </a:prstGeom>
          <a:noFill/>
          <a:ln>
            <a:noFill/>
          </a:ln>
        </p:spPr>
      </p:pic>
      <p:pic>
        <p:nvPicPr>
          <p:cNvPr id="916" name="Google Shape;916;p22"/>
          <p:cNvPicPr preferRelativeResize="0"/>
          <p:nvPr/>
        </p:nvPicPr>
        <p:blipFill rotWithShape="1">
          <a:blip r:embed="rId5">
            <a:alphaModFix/>
          </a:blip>
          <a:srcRect b="0" l="0" r="0" t="0"/>
          <a:stretch/>
        </p:blipFill>
        <p:spPr>
          <a:xfrm>
            <a:off x="4376181" y="5138284"/>
            <a:ext cx="689953" cy="641322"/>
          </a:xfrm>
          <a:prstGeom prst="rect">
            <a:avLst/>
          </a:prstGeom>
          <a:noFill/>
          <a:ln>
            <a:noFill/>
          </a:ln>
        </p:spPr>
      </p:pic>
      <p:pic>
        <p:nvPicPr>
          <p:cNvPr id="917" name="Google Shape;917;p22"/>
          <p:cNvPicPr preferRelativeResize="0"/>
          <p:nvPr/>
        </p:nvPicPr>
        <p:blipFill rotWithShape="1">
          <a:blip r:embed="rId5">
            <a:alphaModFix/>
          </a:blip>
          <a:srcRect b="0" l="0" r="0" t="0"/>
          <a:stretch/>
        </p:blipFill>
        <p:spPr>
          <a:xfrm>
            <a:off x="4376180" y="5763180"/>
            <a:ext cx="689953" cy="641322"/>
          </a:xfrm>
          <a:prstGeom prst="rect">
            <a:avLst/>
          </a:prstGeom>
          <a:noFill/>
          <a:ln>
            <a:noFill/>
          </a:ln>
        </p:spPr>
      </p:pic>
      <p:pic>
        <p:nvPicPr>
          <p:cNvPr id="918" name="Google Shape;918;p22"/>
          <p:cNvPicPr preferRelativeResize="0"/>
          <p:nvPr/>
        </p:nvPicPr>
        <p:blipFill rotWithShape="1">
          <a:blip r:embed="rId5">
            <a:alphaModFix/>
          </a:blip>
          <a:srcRect b="0" l="0" r="0" t="0"/>
          <a:stretch/>
        </p:blipFill>
        <p:spPr>
          <a:xfrm>
            <a:off x="4721156" y="5437886"/>
            <a:ext cx="689953" cy="641322"/>
          </a:xfrm>
          <a:prstGeom prst="rect">
            <a:avLst/>
          </a:prstGeom>
          <a:noFill/>
          <a:ln>
            <a:noFill/>
          </a:ln>
        </p:spPr>
      </p:pic>
      <p:pic>
        <p:nvPicPr>
          <p:cNvPr id="919" name="Google Shape;919;p22"/>
          <p:cNvPicPr preferRelativeResize="0"/>
          <p:nvPr/>
        </p:nvPicPr>
        <p:blipFill rotWithShape="1">
          <a:blip r:embed="rId5">
            <a:alphaModFix/>
          </a:blip>
          <a:srcRect b="0" l="0" r="0" t="0"/>
          <a:stretch/>
        </p:blipFill>
        <p:spPr>
          <a:xfrm>
            <a:off x="4054337" y="5461364"/>
            <a:ext cx="689953" cy="6413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500"/>
                                        <p:tgtEl>
                                          <p:spTgt spid="8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2"/>
                                        </p:tgtEl>
                                        <p:attrNameLst>
                                          <p:attrName>style.visibility</p:attrName>
                                        </p:attrNameLst>
                                      </p:cBhvr>
                                      <p:to>
                                        <p:strVal val="visible"/>
                                      </p:to>
                                    </p:set>
                                  </p:childTnLst>
                                </p:cTn>
                              </p:par>
                              <p:par>
                                <p:cTn fill="hold" nodeType="withEffect" presetClass="entr" presetID="2" presetSubtype="4">
                                  <p:stCondLst>
                                    <p:cond delay="250"/>
                                  </p:stCondLst>
                                  <p:childTnLst>
                                    <p:set>
                                      <p:cBhvr>
                                        <p:cTn dur="1" fill="hold">
                                          <p:stCondLst>
                                            <p:cond delay="0"/>
                                          </p:stCondLst>
                                        </p:cTn>
                                        <p:tgtEl>
                                          <p:spTgt spid="895"/>
                                        </p:tgtEl>
                                        <p:attrNameLst>
                                          <p:attrName>style.visibility</p:attrName>
                                        </p:attrNameLst>
                                      </p:cBhvr>
                                      <p:to>
                                        <p:strVal val="visible"/>
                                      </p:to>
                                    </p:set>
                                    <p:anim calcmode="lin" valueType="num">
                                      <p:cBhvr additive="base">
                                        <p:cTn dur="500"/>
                                        <p:tgtEl>
                                          <p:spTgt spid="89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3"/>
                                        </p:tgtEl>
                                        <p:attrNameLst>
                                          <p:attrName>style.visibility</p:attrName>
                                        </p:attrNameLst>
                                      </p:cBhvr>
                                      <p:to>
                                        <p:strVal val="visible"/>
                                      </p:to>
                                    </p:set>
                                  </p:childTnLst>
                                </p:cTn>
                              </p:par>
                              <p:par>
                                <p:cTn fill="hold" nodeType="withEffect" presetClass="entr" presetID="1" presetSubtype="0">
                                  <p:stCondLst>
                                    <p:cond delay="500"/>
                                  </p:stCondLst>
                                  <p:childTnLst>
                                    <p:set>
                                      <p:cBhvr>
                                        <p:cTn dur="1" fill="hold">
                                          <p:stCondLst>
                                            <p:cond delay="0"/>
                                          </p:stCondLst>
                                        </p:cTn>
                                        <p:tgtEl>
                                          <p:spTgt spid="8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4"/>
                                        </p:tgtEl>
                                        <p:attrNameLst>
                                          <p:attrName>style.visibility</p:attrName>
                                        </p:attrNameLst>
                                      </p:cBhvr>
                                      <p:to>
                                        <p:strVal val="visible"/>
                                      </p:to>
                                    </p:set>
                                  </p:childTnLst>
                                </p:cTn>
                              </p:par>
                              <p:par>
                                <p:cTn fill="hold" nodeType="withEffect" presetClass="entr" presetID="1" presetSubtype="0">
                                  <p:stCondLst>
                                    <p:cond delay="250"/>
                                  </p:stCondLst>
                                  <p:childTnLst>
                                    <p:set>
                                      <p:cBhvr>
                                        <p:cTn dur="1" fill="hold">
                                          <p:stCondLst>
                                            <p:cond delay="0"/>
                                          </p:stCondLst>
                                        </p:cTn>
                                        <p:tgtEl>
                                          <p:spTgt spid="890"/>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912"/>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500"/>
                                  </p:stCondLst>
                                  <p:childTnLst>
                                    <p:set>
                                      <p:cBhvr>
                                        <p:cTn dur="1" fill="hold">
                                          <p:stCondLst>
                                            <p:cond delay="0"/>
                                          </p:stCondLst>
                                        </p:cTn>
                                        <p:tgtEl>
                                          <p:spTgt spid="913"/>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500"/>
                                  </p:stCondLst>
                                  <p:childTnLst>
                                    <p:set>
                                      <p:cBhvr>
                                        <p:cTn dur="1" fill="hold">
                                          <p:stCondLst>
                                            <p:cond delay="0"/>
                                          </p:stCondLst>
                                        </p:cTn>
                                        <p:tgtEl>
                                          <p:spTgt spid="916"/>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500"/>
                                  </p:stCondLst>
                                  <p:childTnLst>
                                    <p:set>
                                      <p:cBhvr>
                                        <p:cTn dur="1" fill="hold">
                                          <p:stCondLst>
                                            <p:cond delay="0"/>
                                          </p:stCondLst>
                                        </p:cTn>
                                        <p:tgtEl>
                                          <p:spTgt spid="917"/>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500"/>
                                  </p:stCondLst>
                                  <p:childTnLst>
                                    <p:set>
                                      <p:cBhvr>
                                        <p:cTn dur="1" fill="hold">
                                          <p:stCondLst>
                                            <p:cond delay="0"/>
                                          </p:stCondLst>
                                        </p:cTn>
                                        <p:tgtEl>
                                          <p:spTgt spid="914"/>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500"/>
                                  </p:stCondLst>
                                  <p:childTnLst>
                                    <p:set>
                                      <p:cBhvr>
                                        <p:cTn dur="1" fill="hold">
                                          <p:stCondLst>
                                            <p:cond delay="0"/>
                                          </p:stCondLst>
                                        </p:cTn>
                                        <p:tgtEl>
                                          <p:spTgt spid="915"/>
                                        </p:tgtEl>
                                        <p:attrNameLst>
                                          <p:attrName>style.visibility</p:attrName>
                                        </p:attrNameLst>
                                      </p:cBhvr>
                                      <p:to>
                                        <p:strVal val="visible"/>
                                      </p:to>
                                    </p:set>
                                  </p:childTnLst>
                                </p:cTn>
                              </p:par>
                            </p:childTnLst>
                          </p:cTn>
                        </p:par>
                        <p:par>
                          <p:cTn fill="hold">
                            <p:stCondLst>
                              <p:cond delay="7"/>
                            </p:stCondLst>
                            <p:childTnLst>
                              <p:par>
                                <p:cTn fill="hold" nodeType="afterEffect" presetClass="entr" presetID="1" presetSubtype="0">
                                  <p:stCondLst>
                                    <p:cond delay="500"/>
                                  </p:stCondLst>
                                  <p:childTnLst>
                                    <p:set>
                                      <p:cBhvr>
                                        <p:cTn dur="1" fill="hold">
                                          <p:stCondLst>
                                            <p:cond delay="0"/>
                                          </p:stCondLst>
                                        </p:cTn>
                                        <p:tgtEl>
                                          <p:spTgt spid="918"/>
                                        </p:tgtEl>
                                        <p:attrNameLst>
                                          <p:attrName>style.visibility</p:attrName>
                                        </p:attrNameLst>
                                      </p:cBhvr>
                                      <p:to>
                                        <p:strVal val="visible"/>
                                      </p:to>
                                    </p:set>
                                  </p:childTnLst>
                                </p:cTn>
                              </p:par>
                            </p:childTnLst>
                          </p:cTn>
                        </p:par>
                        <p:par>
                          <p:cTn fill="hold">
                            <p:stCondLst>
                              <p:cond delay="8"/>
                            </p:stCondLst>
                            <p:childTnLst>
                              <p:par>
                                <p:cTn fill="hold" nodeType="afterEffect" presetClass="entr" presetID="1" presetSubtype="0">
                                  <p:stCondLst>
                                    <p:cond delay="500"/>
                                  </p:stCondLst>
                                  <p:childTnLst>
                                    <p:set>
                                      <p:cBhvr>
                                        <p:cTn dur="1" fill="hold">
                                          <p:stCondLst>
                                            <p:cond delay="0"/>
                                          </p:stCondLst>
                                        </p:cTn>
                                        <p:tgtEl>
                                          <p:spTgt spid="9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p23"/>
          <p:cNvPicPr preferRelativeResize="0"/>
          <p:nvPr/>
        </p:nvPicPr>
        <p:blipFill rotWithShape="1">
          <a:blip r:embed="rId3">
            <a:alphaModFix/>
          </a:blip>
          <a:srcRect b="0" l="0" r="0" t="0"/>
          <a:stretch/>
        </p:blipFill>
        <p:spPr>
          <a:xfrm>
            <a:off x="966887" y="1430678"/>
            <a:ext cx="2464785" cy="1847850"/>
          </a:xfrm>
          <a:prstGeom prst="rect">
            <a:avLst/>
          </a:prstGeom>
          <a:noFill/>
          <a:ln>
            <a:noFill/>
          </a:ln>
        </p:spPr>
      </p:pic>
      <p:pic>
        <p:nvPicPr>
          <p:cNvPr id="926" name="Google Shape;926;p23"/>
          <p:cNvPicPr preferRelativeResize="0"/>
          <p:nvPr/>
        </p:nvPicPr>
        <p:blipFill rotWithShape="1">
          <a:blip r:embed="rId4">
            <a:alphaModFix/>
          </a:blip>
          <a:srcRect b="0" l="0" r="0" t="0"/>
          <a:stretch/>
        </p:blipFill>
        <p:spPr>
          <a:xfrm>
            <a:off x="966503" y="4966917"/>
            <a:ext cx="2464785" cy="1403824"/>
          </a:xfrm>
          <a:prstGeom prst="rect">
            <a:avLst/>
          </a:prstGeom>
          <a:noFill/>
          <a:ln>
            <a:noFill/>
          </a:ln>
        </p:spPr>
      </p:pic>
      <p:pic>
        <p:nvPicPr>
          <p:cNvPr id="927" name="Google Shape;927;p23"/>
          <p:cNvPicPr preferRelativeResize="0"/>
          <p:nvPr/>
        </p:nvPicPr>
        <p:blipFill rotWithShape="1">
          <a:blip r:embed="rId5">
            <a:alphaModFix/>
          </a:blip>
          <a:srcRect b="0" l="0" r="0" t="0"/>
          <a:stretch/>
        </p:blipFill>
        <p:spPr>
          <a:xfrm>
            <a:off x="966503" y="3402993"/>
            <a:ext cx="2464785" cy="1458331"/>
          </a:xfrm>
          <a:prstGeom prst="rect">
            <a:avLst/>
          </a:prstGeom>
          <a:noFill/>
          <a:ln>
            <a:noFill/>
          </a:ln>
        </p:spPr>
      </p:pic>
      <p:sp>
        <p:nvSpPr>
          <p:cNvPr id="928" name="Google Shape;928;p23"/>
          <p:cNvSpPr txBox="1"/>
          <p:nvPr/>
        </p:nvSpPr>
        <p:spPr>
          <a:xfrm>
            <a:off x="3689780" y="2121948"/>
            <a:ext cx="3106423" cy="13255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Tahoma"/>
                <a:ea typeface="Tahoma"/>
                <a:cs typeface="Tahoma"/>
                <a:sym typeface="Tahoma"/>
              </a:rPr>
              <a:t>Lesson length: </a:t>
            </a:r>
            <a:r>
              <a:rPr lang="en-US" sz="1600">
                <a:solidFill>
                  <a:srgbClr val="000000"/>
                </a:solidFill>
                <a:latin typeface="Tahoma"/>
                <a:ea typeface="Tahoma"/>
                <a:cs typeface="Tahoma"/>
                <a:sym typeface="Tahoma"/>
              </a:rPr>
              <a:t>40</a:t>
            </a:r>
            <a:r>
              <a:rPr b="0" i="0" lang="en-US" sz="1600" u="none" cap="none" strike="noStrike">
                <a:solidFill>
                  <a:srgbClr val="000000"/>
                </a:solidFill>
                <a:latin typeface="Tahoma"/>
                <a:ea typeface="Tahoma"/>
                <a:cs typeface="Tahoma"/>
                <a:sym typeface="Tahoma"/>
              </a:rPr>
              <a:t> min.</a:t>
            </a:r>
            <a:endParaRPr b="0" i="0" sz="16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Tahoma"/>
                <a:ea typeface="Tahoma"/>
                <a:cs typeface="Tahoma"/>
                <a:sym typeface="Tahoma"/>
              </a:rPr>
              <a:t>Key Learning: </a:t>
            </a:r>
            <a:r>
              <a:rPr b="0" i="0" lang="en-US" sz="1600" u="none" cap="none" strike="noStrike">
                <a:solidFill>
                  <a:srgbClr val="000000"/>
                </a:solidFill>
                <a:latin typeface="Tahoma"/>
                <a:ea typeface="Tahoma"/>
                <a:cs typeface="Tahoma"/>
                <a:sym typeface="Tahoma"/>
              </a:rPr>
              <a:t>Waves, LED vs. Incandescent Light</a:t>
            </a:r>
            <a:endParaRPr b="0" i="0" sz="1600" u="none" cap="none" strike="noStrike">
              <a:solidFill>
                <a:srgbClr val="000000"/>
              </a:solidFill>
              <a:latin typeface="Tahoma"/>
              <a:ea typeface="Tahoma"/>
              <a:cs typeface="Tahoma"/>
              <a:sym typeface="Tahoma"/>
            </a:endParaRPr>
          </a:p>
          <a:p>
            <a:pPr indent="0" lvl="0" marL="0" marR="0" rtl="0" algn="l">
              <a:spcBef>
                <a:spcPts val="0"/>
              </a:spcBef>
              <a:spcAft>
                <a:spcPts val="0"/>
              </a:spcAft>
              <a:buNone/>
            </a:pPr>
            <a:r>
              <a:rPr b="1" i="0" lang="en-US" sz="1600" u="none" cap="none" strike="noStrike">
                <a:solidFill>
                  <a:srgbClr val="000000"/>
                </a:solidFill>
                <a:latin typeface="Tahoma"/>
                <a:ea typeface="Tahoma"/>
                <a:cs typeface="Tahoma"/>
                <a:sym typeface="Tahoma"/>
              </a:rPr>
              <a:t>NGSS Area</a:t>
            </a:r>
            <a:r>
              <a:rPr b="0" i="0" lang="en-US" sz="1600" u="none" cap="none" strike="noStrike">
                <a:solidFill>
                  <a:srgbClr val="000000"/>
                </a:solidFill>
                <a:latin typeface="Tahoma"/>
                <a:ea typeface="Tahoma"/>
                <a:cs typeface="Tahoma"/>
                <a:sym typeface="Tahoma"/>
              </a:rPr>
              <a:t>: 1-PS4, </a:t>
            </a:r>
            <a:r>
              <a:rPr lang="en-US" sz="1600">
                <a:solidFill>
                  <a:srgbClr val="000000"/>
                </a:solidFill>
                <a:latin typeface="Tahoma"/>
                <a:ea typeface="Tahoma"/>
                <a:cs typeface="Tahoma"/>
                <a:sym typeface="Tahoma"/>
              </a:rPr>
              <a:t>K-2-ETS1</a:t>
            </a:r>
            <a:endParaRPr b="0" i="0" sz="1600" u="none" cap="none" strike="noStrike">
              <a:solidFill>
                <a:srgbClr val="000000"/>
              </a:solidFill>
              <a:latin typeface="Tahoma"/>
              <a:ea typeface="Tahoma"/>
              <a:cs typeface="Tahoma"/>
              <a:sym typeface="Tahoma"/>
            </a:endParaRPr>
          </a:p>
        </p:txBody>
      </p:sp>
      <p:pic>
        <p:nvPicPr>
          <p:cNvPr id="929" name="Google Shape;929;p23"/>
          <p:cNvPicPr preferRelativeResize="0"/>
          <p:nvPr/>
        </p:nvPicPr>
        <p:blipFill rotWithShape="1">
          <a:blip r:embed="rId6">
            <a:alphaModFix/>
          </a:blip>
          <a:srcRect b="0" l="0" r="0" t="0"/>
          <a:stretch/>
        </p:blipFill>
        <p:spPr>
          <a:xfrm>
            <a:off x="5466262" y="4831152"/>
            <a:ext cx="1108504" cy="1539589"/>
          </a:xfrm>
          <a:prstGeom prst="rect">
            <a:avLst/>
          </a:prstGeom>
          <a:noFill/>
          <a:ln>
            <a:noFill/>
          </a:ln>
        </p:spPr>
      </p:pic>
      <p:grpSp>
        <p:nvGrpSpPr>
          <p:cNvPr id="930" name="Google Shape;930;p23"/>
          <p:cNvGrpSpPr/>
          <p:nvPr/>
        </p:nvGrpSpPr>
        <p:grpSpPr>
          <a:xfrm>
            <a:off x="3773848" y="4008780"/>
            <a:ext cx="2246666" cy="757351"/>
            <a:chOff x="4266596" y="4008780"/>
            <a:chExt cx="2246666" cy="757351"/>
          </a:xfrm>
        </p:grpSpPr>
        <p:sp>
          <p:nvSpPr>
            <p:cNvPr id="931" name="Google Shape;931;p23"/>
            <p:cNvSpPr/>
            <p:nvPr/>
          </p:nvSpPr>
          <p:spPr>
            <a:xfrm>
              <a:off x="4266596" y="4008780"/>
              <a:ext cx="2246666" cy="757351"/>
            </a:xfrm>
            <a:prstGeom prst="wedgeRoundRectCallout">
              <a:avLst>
                <a:gd fmla="val 42003" name="adj1"/>
                <a:gd fmla="val 104558"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2" name="Google Shape;932;p23"/>
            <p:cNvSpPr txBox="1"/>
            <p:nvPr/>
          </p:nvSpPr>
          <p:spPr>
            <a:xfrm>
              <a:off x="4345524" y="4101508"/>
              <a:ext cx="2167738" cy="6131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Calibri"/>
                  <a:ea typeface="Calibri"/>
                  <a:cs typeface="Calibri"/>
                  <a:sym typeface="Calibri"/>
                </a:rPr>
                <a:t>Seymour Says: </a:t>
              </a:r>
              <a:endParaRPr b="0" i="0" sz="1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I was </a:t>
              </a:r>
              <a:r>
                <a:rPr b="1" i="1" lang="en-US" sz="1400" u="none" cap="none" strike="noStrike">
                  <a:solidFill>
                    <a:srgbClr val="000000"/>
                  </a:solidFill>
                  <a:latin typeface="Calibri"/>
                  <a:ea typeface="Calibri"/>
                  <a:cs typeface="Calibri"/>
                  <a:sym typeface="Calibri"/>
                </a:rPr>
                <a:t>LED</a:t>
              </a:r>
              <a:r>
                <a:rPr b="1" i="0" lang="en-US" sz="1400" u="none" cap="none" strike="noStrike">
                  <a:solidFill>
                    <a:srgbClr val="000000"/>
                  </a:solidFill>
                  <a:latin typeface="Calibri"/>
                  <a:ea typeface="Calibri"/>
                  <a:cs typeface="Calibri"/>
                  <a:sym typeface="Calibri"/>
                </a:rPr>
                <a:t> to see the light?</a:t>
              </a:r>
              <a:endParaRPr b="0" i="0" sz="1400" u="none" cap="none" strike="noStrike">
                <a:solidFill>
                  <a:srgbClr val="000000"/>
                </a:solidFill>
                <a:latin typeface="Arial"/>
                <a:ea typeface="Arial"/>
                <a:cs typeface="Arial"/>
                <a:sym typeface="Arial"/>
              </a:endParaRPr>
            </a:p>
          </p:txBody>
        </p:sp>
      </p:grpSp>
      <p:sp>
        <p:nvSpPr>
          <p:cNvPr id="933" name="Google Shape;933;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b="1" lang="en-US">
                <a:solidFill>
                  <a:srgbClr val="5C0F8C"/>
                </a:solidFill>
                <a:latin typeface="Tahoma"/>
                <a:ea typeface="Tahoma"/>
                <a:cs typeface="Tahoma"/>
                <a:sym typeface="Tahoma"/>
              </a:rPr>
              <a:t>Lesson 3 – Light</a:t>
            </a:r>
            <a:endParaRPr/>
          </a:p>
        </p:txBody>
      </p:sp>
      <p:pic>
        <p:nvPicPr>
          <p:cNvPr descr="Calendar&#10;&#10;Description automatically generated" id="934" name="Google Shape;934;p23"/>
          <p:cNvPicPr preferRelativeResize="0"/>
          <p:nvPr/>
        </p:nvPicPr>
        <p:blipFill rotWithShape="1">
          <a:blip r:embed="rId7">
            <a:alphaModFix/>
          </a:blip>
          <a:srcRect b="0" l="0" r="0" t="0"/>
          <a:stretch/>
        </p:blipFill>
        <p:spPr>
          <a:xfrm>
            <a:off x="7318582" y="1444916"/>
            <a:ext cx="4035218" cy="3968168"/>
          </a:xfrm>
          <a:prstGeom prst="rect">
            <a:avLst/>
          </a:prstGeom>
          <a:noFill/>
          <a:ln>
            <a:noFill/>
          </a:ln>
        </p:spPr>
      </p:pic>
      <p:pic>
        <p:nvPicPr>
          <p:cNvPr id="935" name="Google Shape;935;p23"/>
          <p:cNvPicPr preferRelativeResize="0"/>
          <p:nvPr/>
        </p:nvPicPr>
        <p:blipFill rotWithShape="1">
          <a:blip r:embed="rId8">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500"/>
                                        <p:tgtEl>
                                          <p:spTgt spid="93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1000"/>
                                        <p:tgtEl>
                                          <p:spTgt spid="92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1822"/>
                                        <p:tgtEl>
                                          <p:spTgt spid="925"/>
                                        </p:tgtEl>
                                      </p:cBhvr>
                                    </p:animEffect>
                                  </p:childTnLst>
                                </p:cTn>
                              </p:par>
                              <p:par>
                                <p:cTn fill="hold" nodeType="withEffect" presetClass="entr" presetID="10" presetSubtype="0">
                                  <p:stCondLst>
                                    <p:cond delay="0"/>
                                  </p:stCondLst>
                                  <p:childTnLst>
                                    <p:set>
                                      <p:cBhvr>
                                        <p:cTn dur="1" fill="hold">
                                          <p:stCondLst>
                                            <p:cond delay="0"/>
                                          </p:stCondLst>
                                        </p:cTn>
                                        <p:tgtEl>
                                          <p:spTgt spid="927"/>
                                        </p:tgtEl>
                                        <p:attrNameLst>
                                          <p:attrName>style.visibility</p:attrName>
                                        </p:attrNameLst>
                                      </p:cBhvr>
                                      <p:to>
                                        <p:strVal val="visible"/>
                                      </p:to>
                                    </p:set>
                                    <p:animEffect filter="fade" transition="in">
                                      <p:cBhvr>
                                        <p:cTn dur="1822"/>
                                        <p:tgtEl>
                                          <p:spTgt spid="927"/>
                                        </p:tgtEl>
                                      </p:cBhvr>
                                    </p:animEffect>
                                  </p:childTnLst>
                                </p:cTn>
                              </p:par>
                              <p:par>
                                <p:cTn fill="hold" nodeType="with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1822"/>
                                        <p:tgtEl>
                                          <p:spTgt spid="926"/>
                                        </p:tgtEl>
                                      </p:cBhvr>
                                    </p:animEffect>
                                  </p:childTnLst>
                                </p:cTn>
                              </p:par>
                              <p:par>
                                <p:cTn fill="hold" nodeType="withEffect" presetClass="entr" presetID="10" presetSubtype="0">
                                  <p:stCondLst>
                                    <p:cond delay="0"/>
                                  </p:stCondLst>
                                  <p:childTnLst>
                                    <p:set>
                                      <p:cBhvr>
                                        <p:cTn dur="1" fill="hold">
                                          <p:stCondLst>
                                            <p:cond delay="0"/>
                                          </p:stCondLst>
                                        </p:cTn>
                                        <p:tgtEl>
                                          <p:spTgt spid="934"/>
                                        </p:tgtEl>
                                        <p:attrNameLst>
                                          <p:attrName>style.visibility</p:attrName>
                                        </p:attrNameLst>
                                      </p:cBhvr>
                                      <p:to>
                                        <p:strVal val="visible"/>
                                      </p:to>
                                    </p:set>
                                    <p:animEffect filter="fade" transition="in">
                                      <p:cBhvr>
                                        <p:cTn dur="1822"/>
                                        <p:tgtEl>
                                          <p:spTgt spid="934"/>
                                        </p:tgtEl>
                                      </p:cBhvr>
                                    </p:animEffect>
                                  </p:childTnLst>
                                </p:cTn>
                              </p:par>
                            </p:childTnLst>
                          </p:cTn>
                        </p:par>
                        <p:par>
                          <p:cTn fill="hold">
                            <p:stCondLst>
                              <p:cond delay="3322"/>
                            </p:stCondLst>
                            <p:childTnLst>
                              <p:par>
                                <p:cTn fill="hold" nodeType="after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2000"/>
                                        <p:tgtEl>
                                          <p:spTgt spid="929"/>
                                        </p:tgtEl>
                                      </p:cBhvr>
                                    </p:animEffect>
                                  </p:childTnLst>
                                </p:cTn>
                              </p:par>
                            </p:childTnLst>
                          </p:cTn>
                        </p:par>
                        <p:par>
                          <p:cTn fill="hold">
                            <p:stCondLst>
                              <p:cond delay="5322"/>
                            </p:stCondLst>
                            <p:childTnLst>
                              <p:par>
                                <p:cTn fill="hold" nodeType="afterEffect" presetClass="entr" presetID="23" presetSubtype="16">
                                  <p:stCondLst>
                                    <p:cond delay="0"/>
                                  </p:stCondLst>
                                  <p:childTnLst>
                                    <p:set>
                                      <p:cBhvr>
                                        <p:cTn dur="1" fill="hold">
                                          <p:stCondLst>
                                            <p:cond delay="0"/>
                                          </p:stCondLst>
                                        </p:cTn>
                                        <p:tgtEl>
                                          <p:spTgt spid="930"/>
                                        </p:tgtEl>
                                        <p:attrNameLst>
                                          <p:attrName>style.visibility</p:attrName>
                                        </p:attrNameLst>
                                      </p:cBhvr>
                                      <p:to>
                                        <p:strVal val="visible"/>
                                      </p:to>
                                    </p:set>
                                    <p:anim calcmode="lin" valueType="num">
                                      <p:cBhvr additive="base">
                                        <p:cTn dur="500"/>
                                        <p:tgtEl>
                                          <p:spTgt spid="930"/>
                                        </p:tgtEl>
                                        <p:attrNameLst>
                                          <p:attrName>ppt_w</p:attrName>
                                        </p:attrNameLst>
                                      </p:cBhvr>
                                      <p:tavLst>
                                        <p:tav fmla="" tm="0">
                                          <p:val>
                                            <p:strVal val="0"/>
                                          </p:val>
                                        </p:tav>
                                        <p:tav fmla="" tm="100000">
                                          <p:val>
                                            <p:strVal val="#ppt_w"/>
                                          </p:val>
                                        </p:tav>
                                      </p:tavLst>
                                    </p:anim>
                                    <p:anim calcmode="lin" valueType="num">
                                      <p:cBhvr additive="base">
                                        <p:cTn dur="500"/>
                                        <p:tgtEl>
                                          <p:spTgt spid="93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24"/>
          <p:cNvSpPr txBox="1"/>
          <p:nvPr>
            <p:ph idx="1" type="body"/>
          </p:nvPr>
        </p:nvSpPr>
        <p:spPr>
          <a:xfrm>
            <a:off x="810265" y="3227997"/>
            <a:ext cx="5546287" cy="886620"/>
          </a:xfrm>
          <a:prstGeom prst="rect">
            <a:avLst/>
          </a:prstGeom>
          <a:noFill/>
          <a:ln>
            <a:noFill/>
          </a:ln>
        </p:spPr>
        <p:txBody>
          <a:bodyPr anchorCtr="0" anchor="t" bIns="45700" lIns="91425" spcFirstLastPara="1" rIns="91425" wrap="square" tIns="45700">
            <a:noAutofit/>
          </a:bodyPr>
          <a:lstStyle/>
          <a:p>
            <a:pPr indent="-169863" lvl="0" marL="169863" rtl="0" algn="just">
              <a:lnSpc>
                <a:spcPct val="100000"/>
              </a:lnSpc>
              <a:spcBef>
                <a:spcPts val="0"/>
              </a:spcBef>
              <a:spcAft>
                <a:spcPts val="0"/>
              </a:spcAft>
              <a:buClr>
                <a:schemeClr val="dk1"/>
              </a:buClr>
              <a:buSzPts val="1850"/>
              <a:buChar char="•"/>
            </a:pPr>
            <a:r>
              <a:rPr b="1" lang="en-US" sz="1600">
                <a:latin typeface="Tahoma"/>
                <a:ea typeface="Tahoma"/>
                <a:cs typeface="Tahoma"/>
                <a:sym typeface="Tahoma"/>
              </a:rPr>
              <a:t>The </a:t>
            </a:r>
            <a:r>
              <a:rPr b="1" lang="en-US" sz="1600">
                <a:solidFill>
                  <a:srgbClr val="FF0000"/>
                </a:solidFill>
                <a:latin typeface="Tahoma"/>
                <a:ea typeface="Tahoma"/>
                <a:cs typeface="Tahoma"/>
                <a:sym typeface="Tahoma"/>
              </a:rPr>
              <a:t>Wavelength</a:t>
            </a:r>
            <a:r>
              <a:rPr b="1" lang="en-US" sz="1600">
                <a:latin typeface="Tahoma"/>
                <a:ea typeface="Tahoma"/>
                <a:cs typeface="Tahoma"/>
                <a:sym typeface="Tahoma"/>
              </a:rPr>
              <a:t> of the wave is the distance between two peaks of the wave and relates to the color of the light.</a:t>
            </a:r>
            <a:endParaRPr sz="1600">
              <a:latin typeface="Tahoma"/>
              <a:ea typeface="Tahoma"/>
              <a:cs typeface="Tahoma"/>
              <a:sym typeface="Tahoma"/>
            </a:endParaRPr>
          </a:p>
        </p:txBody>
      </p:sp>
      <p:sp>
        <p:nvSpPr>
          <p:cNvPr id="941" name="Google Shape;941;p24"/>
          <p:cNvSpPr txBox="1"/>
          <p:nvPr/>
        </p:nvSpPr>
        <p:spPr>
          <a:xfrm>
            <a:off x="810265" y="1378795"/>
            <a:ext cx="5539669" cy="600064"/>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Light is actually a wave that travels through space at a VERY fast speed (300 million meters/second).</a:t>
            </a:r>
            <a:endParaRPr b="1" i="0" sz="1600" u="none" cap="none" strike="noStrike">
              <a:solidFill>
                <a:srgbClr val="000000"/>
              </a:solidFill>
              <a:latin typeface="Tahoma"/>
              <a:ea typeface="Tahoma"/>
              <a:cs typeface="Tahoma"/>
              <a:sym typeface="Tahoma"/>
            </a:endParaRPr>
          </a:p>
        </p:txBody>
      </p:sp>
      <p:sp>
        <p:nvSpPr>
          <p:cNvPr id="942" name="Google Shape;942;p24"/>
          <p:cNvSpPr txBox="1"/>
          <p:nvPr/>
        </p:nvSpPr>
        <p:spPr>
          <a:xfrm>
            <a:off x="810265" y="1982177"/>
            <a:ext cx="5546287" cy="612181"/>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You can think of a wave as something like the figure shown to the right.</a:t>
            </a:r>
            <a:endParaRPr b="0" i="0" sz="1600" u="none" cap="none" strike="noStrike">
              <a:solidFill>
                <a:srgbClr val="000000"/>
              </a:solidFill>
              <a:latin typeface="Tahoma"/>
              <a:ea typeface="Tahoma"/>
              <a:cs typeface="Tahoma"/>
              <a:sym typeface="Tahoma"/>
            </a:endParaRPr>
          </a:p>
        </p:txBody>
      </p:sp>
      <p:sp>
        <p:nvSpPr>
          <p:cNvPr id="943" name="Google Shape;943;p24"/>
          <p:cNvSpPr txBox="1"/>
          <p:nvPr/>
        </p:nvSpPr>
        <p:spPr>
          <a:xfrm>
            <a:off x="810265" y="2615816"/>
            <a:ext cx="5552906" cy="612181"/>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The </a:t>
            </a:r>
            <a:r>
              <a:rPr b="1" i="0" lang="en-US" sz="1600" u="none" cap="none" strike="noStrike">
                <a:solidFill>
                  <a:srgbClr val="0000FF"/>
                </a:solidFill>
                <a:latin typeface="Tahoma"/>
                <a:ea typeface="Tahoma"/>
                <a:cs typeface="Tahoma"/>
                <a:sym typeface="Tahoma"/>
              </a:rPr>
              <a:t>Amplitude</a:t>
            </a:r>
            <a:r>
              <a:rPr b="1" i="0" lang="en-US" sz="1600" u="none" cap="none" strike="noStrike">
                <a:solidFill>
                  <a:srgbClr val="000000"/>
                </a:solidFill>
                <a:latin typeface="Tahoma"/>
                <a:ea typeface="Tahoma"/>
                <a:cs typeface="Tahoma"/>
                <a:sym typeface="Tahoma"/>
              </a:rPr>
              <a:t> of the wave is how tall the wave is and determines how bright the light is.</a:t>
            </a:r>
            <a:endParaRPr b="0" i="0" sz="1600" u="none" cap="none" strike="noStrike">
              <a:solidFill>
                <a:srgbClr val="000000"/>
              </a:solidFill>
              <a:latin typeface="Tahoma"/>
              <a:ea typeface="Tahoma"/>
              <a:cs typeface="Tahoma"/>
              <a:sym typeface="Tahoma"/>
            </a:endParaRPr>
          </a:p>
        </p:txBody>
      </p:sp>
      <p:pic>
        <p:nvPicPr>
          <p:cNvPr id="944" name="Google Shape;944;p24"/>
          <p:cNvPicPr preferRelativeResize="0"/>
          <p:nvPr/>
        </p:nvPicPr>
        <p:blipFill rotWithShape="1">
          <a:blip r:embed="rId3">
            <a:alphaModFix/>
          </a:blip>
          <a:srcRect b="0" l="0" r="0" t="0"/>
          <a:stretch/>
        </p:blipFill>
        <p:spPr>
          <a:xfrm>
            <a:off x="7399008" y="1212251"/>
            <a:ext cx="3846796" cy="1680565"/>
          </a:xfrm>
          <a:prstGeom prst="rect">
            <a:avLst/>
          </a:prstGeom>
          <a:noFill/>
          <a:ln>
            <a:noFill/>
          </a:ln>
        </p:spPr>
      </p:pic>
      <p:sp>
        <p:nvSpPr>
          <p:cNvPr id="945" name="Google Shape;945;p24"/>
          <p:cNvSpPr txBox="1"/>
          <p:nvPr/>
        </p:nvSpPr>
        <p:spPr>
          <a:xfrm>
            <a:off x="810265" y="4081016"/>
            <a:ext cx="5539669" cy="1169551"/>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10000"/>
              </a:lnSpc>
              <a:spcBef>
                <a:spcPts val="0"/>
              </a:spcBef>
              <a:spcAft>
                <a:spcPts val="0"/>
              </a:spcAft>
              <a:buClr>
                <a:srgbClr val="000000"/>
              </a:buClr>
              <a:buSzPts val="1850"/>
              <a:buFont typeface="Arial"/>
              <a:buChar char="•"/>
            </a:pPr>
            <a:r>
              <a:rPr b="1" i="0" lang="en-US" sz="1600" u="none" cap="none" strike="noStrike">
                <a:solidFill>
                  <a:srgbClr val="000000"/>
                </a:solidFill>
                <a:latin typeface="Tahoma"/>
                <a:ea typeface="Tahoma"/>
                <a:cs typeface="Tahoma"/>
                <a:sym typeface="Tahoma"/>
              </a:rPr>
              <a:t>Not all waves are visible, but visible light waves have wavelengths in the range of 400-700 Nanometers (there are 1 Billion Nanometers in one meter, so a Nanometer is VERY small).</a:t>
            </a:r>
            <a:endParaRPr b="0" i="0" sz="1600" u="none" cap="none" strike="noStrike">
              <a:solidFill>
                <a:srgbClr val="000000"/>
              </a:solidFill>
              <a:latin typeface="Tahoma"/>
              <a:ea typeface="Tahoma"/>
              <a:cs typeface="Tahoma"/>
              <a:sym typeface="Tahoma"/>
            </a:endParaRPr>
          </a:p>
        </p:txBody>
      </p:sp>
      <p:pic>
        <p:nvPicPr>
          <p:cNvPr id="946" name="Google Shape;946;p24"/>
          <p:cNvPicPr preferRelativeResize="0"/>
          <p:nvPr/>
        </p:nvPicPr>
        <p:blipFill rotWithShape="1">
          <a:blip r:embed="rId4">
            <a:alphaModFix/>
          </a:blip>
          <a:srcRect b="0" l="0" r="0" t="0"/>
          <a:stretch/>
        </p:blipFill>
        <p:spPr>
          <a:xfrm>
            <a:off x="6562421" y="3227997"/>
            <a:ext cx="4986835" cy="2318878"/>
          </a:xfrm>
          <a:prstGeom prst="rect">
            <a:avLst/>
          </a:prstGeom>
          <a:noFill/>
          <a:ln>
            <a:noFill/>
          </a:ln>
        </p:spPr>
      </p:pic>
      <p:sp>
        <p:nvSpPr>
          <p:cNvPr id="947" name="Google Shape;94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What is Light?</a:t>
            </a:r>
            <a:endParaRPr/>
          </a:p>
        </p:txBody>
      </p:sp>
      <p:grpSp>
        <p:nvGrpSpPr>
          <p:cNvPr id="948" name="Google Shape;948;p24"/>
          <p:cNvGrpSpPr/>
          <p:nvPr/>
        </p:nvGrpSpPr>
        <p:grpSpPr>
          <a:xfrm>
            <a:off x="1225598" y="5316668"/>
            <a:ext cx="3898924" cy="1105652"/>
            <a:chOff x="488519" y="4328187"/>
            <a:chExt cx="3898924" cy="1105652"/>
          </a:xfrm>
        </p:grpSpPr>
        <p:sp>
          <p:nvSpPr>
            <p:cNvPr id="949" name="Google Shape;949;p24"/>
            <p:cNvSpPr/>
            <p:nvPr/>
          </p:nvSpPr>
          <p:spPr>
            <a:xfrm>
              <a:off x="488519" y="4328187"/>
              <a:ext cx="3898924" cy="1105652"/>
            </a:xfrm>
            <a:prstGeom prst="wedgeRoundRectCallout">
              <a:avLst>
                <a:gd fmla="val 63173" name="adj1"/>
                <a:gd fmla="val -26209"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50" name="Google Shape;950;p24"/>
            <p:cNvSpPr txBox="1"/>
            <p:nvPr/>
          </p:nvSpPr>
          <p:spPr>
            <a:xfrm>
              <a:off x="527983" y="4395586"/>
              <a:ext cx="3819996" cy="9708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Calibri"/>
                  <a:ea typeface="Calibri"/>
                  <a:cs typeface="Calibri"/>
                  <a:sym typeface="Calibri"/>
                </a:rPr>
                <a:t>Seymour Says: </a:t>
              </a:r>
              <a:endParaRPr b="0" i="0" sz="1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Light may sometimes appear to be white to you, which is because white light is made up of many different light waves with different wavelengths.</a:t>
              </a:r>
              <a:endParaRPr b="0" i="0" sz="1400" u="none" cap="none" strike="noStrike">
                <a:solidFill>
                  <a:srgbClr val="000000"/>
                </a:solidFill>
                <a:latin typeface="Calibri"/>
                <a:ea typeface="Calibri"/>
                <a:cs typeface="Calibri"/>
                <a:sym typeface="Calibri"/>
              </a:endParaRPr>
            </a:p>
          </p:txBody>
        </p:sp>
      </p:grpSp>
      <p:grpSp>
        <p:nvGrpSpPr>
          <p:cNvPr id="951" name="Google Shape;951;p24"/>
          <p:cNvGrpSpPr/>
          <p:nvPr/>
        </p:nvGrpSpPr>
        <p:grpSpPr>
          <a:xfrm>
            <a:off x="8962080" y="599828"/>
            <a:ext cx="1368474" cy="536922"/>
            <a:chOff x="8962080" y="675329"/>
            <a:chExt cx="1368474" cy="536922"/>
          </a:xfrm>
        </p:grpSpPr>
        <p:cxnSp>
          <p:nvCxnSpPr>
            <p:cNvPr id="952" name="Google Shape;952;p24"/>
            <p:cNvCxnSpPr/>
            <p:nvPr/>
          </p:nvCxnSpPr>
          <p:spPr>
            <a:xfrm rot="10800000">
              <a:off x="9011742" y="1058554"/>
              <a:ext cx="1269151" cy="0"/>
            </a:xfrm>
            <a:prstGeom prst="straightConnector1">
              <a:avLst/>
            </a:prstGeom>
            <a:noFill/>
            <a:ln cap="flat" cmpd="sng" w="28575">
              <a:solidFill>
                <a:srgbClr val="FF0000"/>
              </a:solidFill>
              <a:prstDash val="solid"/>
              <a:miter lim="800000"/>
              <a:headEnd len="med" w="med" type="triangle"/>
              <a:tailEnd len="med" w="med" type="triangle"/>
            </a:ln>
          </p:spPr>
        </p:cxnSp>
        <p:sp>
          <p:nvSpPr>
            <p:cNvPr id="953" name="Google Shape;953;p24"/>
            <p:cNvSpPr txBox="1"/>
            <p:nvPr/>
          </p:nvSpPr>
          <p:spPr>
            <a:xfrm>
              <a:off x="8962080" y="675329"/>
              <a:ext cx="1368474"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Calibri"/>
                  <a:ea typeface="Calibri"/>
                  <a:cs typeface="Calibri"/>
                  <a:sym typeface="Calibri"/>
                </a:rPr>
                <a:t>Wavelength</a:t>
              </a:r>
              <a:endParaRPr b="0" i="0" sz="1400" u="none" cap="none" strike="noStrike">
                <a:solidFill>
                  <a:srgbClr val="000000"/>
                </a:solidFill>
                <a:latin typeface="Arial"/>
                <a:ea typeface="Arial"/>
                <a:cs typeface="Arial"/>
                <a:sym typeface="Arial"/>
              </a:endParaRPr>
            </a:p>
          </p:txBody>
        </p:sp>
        <p:cxnSp>
          <p:nvCxnSpPr>
            <p:cNvPr id="954" name="Google Shape;954;p24"/>
            <p:cNvCxnSpPr/>
            <p:nvPr/>
          </p:nvCxnSpPr>
          <p:spPr>
            <a:xfrm rot="10800000">
              <a:off x="9011742" y="966389"/>
              <a:ext cx="0" cy="245862"/>
            </a:xfrm>
            <a:prstGeom prst="straightConnector1">
              <a:avLst/>
            </a:prstGeom>
            <a:noFill/>
            <a:ln cap="flat" cmpd="sng" w="19050">
              <a:solidFill>
                <a:srgbClr val="FF0000"/>
              </a:solidFill>
              <a:prstDash val="solid"/>
              <a:round/>
              <a:headEnd len="sm" w="sm" type="none"/>
              <a:tailEnd len="sm" w="sm" type="none"/>
            </a:ln>
          </p:spPr>
        </p:cxnSp>
        <p:cxnSp>
          <p:nvCxnSpPr>
            <p:cNvPr id="955" name="Google Shape;955;p24"/>
            <p:cNvCxnSpPr/>
            <p:nvPr/>
          </p:nvCxnSpPr>
          <p:spPr>
            <a:xfrm rot="10800000">
              <a:off x="10280893" y="966389"/>
              <a:ext cx="0" cy="245862"/>
            </a:xfrm>
            <a:prstGeom prst="straightConnector1">
              <a:avLst/>
            </a:prstGeom>
            <a:noFill/>
            <a:ln cap="flat" cmpd="sng" w="19050">
              <a:solidFill>
                <a:srgbClr val="FF0000"/>
              </a:solidFill>
              <a:prstDash val="solid"/>
              <a:round/>
              <a:headEnd len="sm" w="sm" type="none"/>
              <a:tailEnd len="sm" w="sm" type="none"/>
            </a:ln>
          </p:spPr>
        </p:cxnSp>
      </p:grpSp>
      <p:grpSp>
        <p:nvGrpSpPr>
          <p:cNvPr id="956" name="Google Shape;956;p24"/>
          <p:cNvGrpSpPr/>
          <p:nvPr/>
        </p:nvGrpSpPr>
        <p:grpSpPr>
          <a:xfrm>
            <a:off x="6566190" y="1242491"/>
            <a:ext cx="1227431" cy="1168555"/>
            <a:chOff x="6566190" y="1242491"/>
            <a:chExt cx="1227431" cy="1168555"/>
          </a:xfrm>
        </p:grpSpPr>
        <p:cxnSp>
          <p:nvCxnSpPr>
            <p:cNvPr id="957" name="Google Shape;957;p24"/>
            <p:cNvCxnSpPr/>
            <p:nvPr/>
          </p:nvCxnSpPr>
          <p:spPr>
            <a:xfrm>
              <a:off x="7132699" y="1242491"/>
              <a:ext cx="0" cy="810042"/>
            </a:xfrm>
            <a:prstGeom prst="straightConnector1">
              <a:avLst/>
            </a:prstGeom>
            <a:noFill/>
            <a:ln cap="flat" cmpd="sng" w="28575">
              <a:solidFill>
                <a:srgbClr val="0000FF"/>
              </a:solidFill>
              <a:prstDash val="solid"/>
              <a:miter lim="800000"/>
              <a:headEnd len="med" w="med" type="triangle"/>
              <a:tailEnd len="med" w="med" type="triangle"/>
            </a:ln>
          </p:spPr>
        </p:cxnSp>
        <p:sp>
          <p:nvSpPr>
            <p:cNvPr id="958" name="Google Shape;958;p24"/>
            <p:cNvSpPr txBox="1"/>
            <p:nvPr/>
          </p:nvSpPr>
          <p:spPr>
            <a:xfrm>
              <a:off x="6566190" y="2041714"/>
              <a:ext cx="122743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Calibri"/>
                  <a:ea typeface="Calibri"/>
                  <a:cs typeface="Calibri"/>
                  <a:sym typeface="Calibri"/>
                </a:rPr>
                <a:t>Amplitude</a:t>
              </a:r>
              <a:endParaRPr b="0" i="0" sz="1400" u="none" cap="none" strike="noStrike">
                <a:solidFill>
                  <a:srgbClr val="000000"/>
                </a:solidFill>
                <a:latin typeface="Arial"/>
                <a:ea typeface="Arial"/>
                <a:cs typeface="Arial"/>
                <a:sym typeface="Arial"/>
              </a:endParaRPr>
            </a:p>
          </p:txBody>
        </p:sp>
        <p:cxnSp>
          <p:nvCxnSpPr>
            <p:cNvPr id="959" name="Google Shape;959;p24"/>
            <p:cNvCxnSpPr/>
            <p:nvPr/>
          </p:nvCxnSpPr>
          <p:spPr>
            <a:xfrm rot="10800000">
              <a:off x="6999895" y="1242491"/>
              <a:ext cx="265608" cy="0"/>
            </a:xfrm>
            <a:prstGeom prst="straightConnector1">
              <a:avLst/>
            </a:prstGeom>
            <a:noFill/>
            <a:ln cap="flat" cmpd="sng" w="19050">
              <a:solidFill>
                <a:srgbClr val="0000FF"/>
              </a:solidFill>
              <a:prstDash val="solid"/>
              <a:round/>
              <a:headEnd len="sm" w="sm" type="none"/>
              <a:tailEnd len="sm" w="sm" type="none"/>
            </a:ln>
          </p:spPr>
        </p:cxnSp>
        <p:cxnSp>
          <p:nvCxnSpPr>
            <p:cNvPr id="960" name="Google Shape;960;p24"/>
            <p:cNvCxnSpPr/>
            <p:nvPr/>
          </p:nvCxnSpPr>
          <p:spPr>
            <a:xfrm rot="10800000">
              <a:off x="6999895" y="2059442"/>
              <a:ext cx="265608" cy="0"/>
            </a:xfrm>
            <a:prstGeom prst="straightConnector1">
              <a:avLst/>
            </a:prstGeom>
            <a:noFill/>
            <a:ln cap="flat" cmpd="sng" w="19050">
              <a:solidFill>
                <a:srgbClr val="0000FF"/>
              </a:solidFill>
              <a:prstDash val="solid"/>
              <a:round/>
              <a:headEnd len="sm" w="sm" type="none"/>
              <a:tailEnd len="sm" w="sm" type="none"/>
            </a:ln>
          </p:spPr>
        </p:cxnSp>
      </p:grpSp>
      <p:pic>
        <p:nvPicPr>
          <p:cNvPr id="961" name="Google Shape;961;p24"/>
          <p:cNvPicPr preferRelativeResize="0"/>
          <p:nvPr/>
        </p:nvPicPr>
        <p:blipFill rotWithShape="1">
          <a:blip r:embed="rId5">
            <a:alphaModFix/>
          </a:blip>
          <a:srcRect b="0" l="0" r="0" t="0"/>
          <a:stretch/>
        </p:blipFill>
        <p:spPr>
          <a:xfrm>
            <a:off x="5355694" y="5294035"/>
            <a:ext cx="835381" cy="1198840"/>
          </a:xfrm>
          <a:prstGeom prst="rect">
            <a:avLst/>
          </a:prstGeom>
          <a:noFill/>
          <a:ln>
            <a:noFill/>
          </a:ln>
        </p:spPr>
      </p:pic>
      <p:pic>
        <p:nvPicPr>
          <p:cNvPr id="962" name="Google Shape;962;p24"/>
          <p:cNvPicPr preferRelativeResize="0"/>
          <p:nvPr/>
        </p:nvPicPr>
        <p:blipFill rotWithShape="1">
          <a:blip r:embed="rId6">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7"/>
                                        </p:tgtEl>
                                        <p:attrNameLst>
                                          <p:attrName>style.visibility</p:attrName>
                                        </p:attrNameLst>
                                      </p:cBhvr>
                                      <p:to>
                                        <p:strVal val="visible"/>
                                      </p:to>
                                    </p:set>
                                    <p:animEffect filter="fade" transition="in">
                                      <p:cBhvr>
                                        <p:cTn dur="500"/>
                                        <p:tgtEl>
                                          <p:spTgt spid="9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1"/>
                                        </p:tgtEl>
                                        <p:attrNameLst>
                                          <p:attrName>style.visibility</p:attrName>
                                        </p:attrNameLst>
                                      </p:cBhvr>
                                      <p:to>
                                        <p:strVal val="visible"/>
                                      </p:to>
                                    </p:set>
                                    <p:anim calcmode="lin" valueType="num">
                                      <p:cBhvr additive="base">
                                        <p:cTn dur="500"/>
                                        <p:tgtEl>
                                          <p:spTgt spid="94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2"/>
                                        </p:tgtEl>
                                        <p:attrNameLst>
                                          <p:attrName>style.visibility</p:attrName>
                                        </p:attrNameLst>
                                      </p:cBhvr>
                                      <p:to>
                                        <p:strVal val="visible"/>
                                      </p:to>
                                    </p:set>
                                    <p:anim calcmode="lin" valueType="num">
                                      <p:cBhvr additive="base">
                                        <p:cTn dur="500"/>
                                        <p:tgtEl>
                                          <p:spTgt spid="94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944"/>
                                        </p:tgtEl>
                                        <p:attrNameLst>
                                          <p:attrName>style.visibility</p:attrName>
                                        </p:attrNameLst>
                                      </p:cBhvr>
                                      <p:to>
                                        <p:strVal val="visible"/>
                                      </p:to>
                                    </p:set>
                                    <p:animEffect filter="fade" transition="in">
                                      <p:cBhvr>
                                        <p:cTn dur="1000"/>
                                        <p:tgtEl>
                                          <p:spTgt spid="9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3"/>
                                        </p:tgtEl>
                                        <p:attrNameLst>
                                          <p:attrName>style.visibility</p:attrName>
                                        </p:attrNameLst>
                                      </p:cBhvr>
                                      <p:to>
                                        <p:strVal val="visible"/>
                                      </p:to>
                                    </p:set>
                                    <p:anim calcmode="lin" valueType="num">
                                      <p:cBhvr additive="base">
                                        <p:cTn dur="500"/>
                                        <p:tgtEl>
                                          <p:spTgt spid="943"/>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956"/>
                                        </p:tgtEl>
                                        <p:attrNameLst>
                                          <p:attrName>style.visibility</p:attrName>
                                        </p:attrNameLst>
                                      </p:cBhvr>
                                      <p:to>
                                        <p:strVal val="visible"/>
                                      </p:to>
                                    </p:set>
                                    <p:animEffect filter="fade" transition="in">
                                      <p:cBhvr>
                                        <p:cTn dur="1000"/>
                                        <p:tgtEl>
                                          <p:spTgt spid="9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0">
                                            <p:txEl>
                                              <p:pRg end="0" st="0"/>
                                            </p:txEl>
                                          </p:spTgt>
                                        </p:tgtEl>
                                        <p:attrNameLst>
                                          <p:attrName>style.visibility</p:attrName>
                                        </p:attrNameLst>
                                      </p:cBhvr>
                                      <p:to>
                                        <p:strVal val="visible"/>
                                      </p:to>
                                    </p:set>
                                    <p:anim calcmode="lin" valueType="num">
                                      <p:cBhvr additive="base">
                                        <p:cTn dur="500"/>
                                        <p:tgtEl>
                                          <p:spTgt spid="940">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951"/>
                                        </p:tgtEl>
                                        <p:attrNameLst>
                                          <p:attrName>style.visibility</p:attrName>
                                        </p:attrNameLst>
                                      </p:cBhvr>
                                      <p:to>
                                        <p:strVal val="visible"/>
                                      </p:to>
                                    </p:set>
                                    <p:animEffect filter="fade" transition="in">
                                      <p:cBhvr>
                                        <p:cTn dur="1000"/>
                                        <p:tgtEl>
                                          <p:spTgt spid="9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5">
                                            <p:txEl>
                                              <p:pRg end="0" st="0"/>
                                            </p:txEl>
                                          </p:spTgt>
                                        </p:tgtEl>
                                        <p:attrNameLst>
                                          <p:attrName>style.visibility</p:attrName>
                                        </p:attrNameLst>
                                      </p:cBhvr>
                                      <p:to>
                                        <p:strVal val="visible"/>
                                      </p:to>
                                    </p:set>
                                    <p:anim calcmode="lin" valueType="num">
                                      <p:cBhvr additive="base">
                                        <p:cTn dur="500"/>
                                        <p:tgtEl>
                                          <p:spTgt spid="945">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946"/>
                                        </p:tgtEl>
                                        <p:attrNameLst>
                                          <p:attrName>style.visibility</p:attrName>
                                        </p:attrNameLst>
                                      </p:cBhvr>
                                      <p:to>
                                        <p:strVal val="visible"/>
                                      </p:to>
                                    </p:set>
                                    <p:animEffect filter="fade" transition="in">
                                      <p:cBhvr>
                                        <p:cTn dur="1500"/>
                                        <p:tgtEl>
                                          <p:spTgt spid="946"/>
                                        </p:tgtEl>
                                      </p:cBhvr>
                                    </p:animEffect>
                                  </p:childTnLst>
                                </p:cTn>
                              </p:par>
                            </p:childTnLst>
                          </p:cTn>
                        </p:par>
                        <p:par>
                          <p:cTn fill="hold">
                            <p:stCondLst>
                              <p:cond delay="2000"/>
                            </p:stCondLst>
                            <p:childTnLst>
                              <p:par>
                                <p:cTn fill="hold" nodeType="afterEffect" presetClass="entr" presetID="10" presetSubtype="0">
                                  <p:stCondLst>
                                    <p:cond delay="250"/>
                                  </p:stCondLst>
                                  <p:childTnLst>
                                    <p:set>
                                      <p:cBhvr>
                                        <p:cTn dur="1" fill="hold">
                                          <p:stCondLst>
                                            <p:cond delay="0"/>
                                          </p:stCondLst>
                                        </p:cTn>
                                        <p:tgtEl>
                                          <p:spTgt spid="961"/>
                                        </p:tgtEl>
                                        <p:attrNameLst>
                                          <p:attrName>style.visibility</p:attrName>
                                        </p:attrNameLst>
                                      </p:cBhvr>
                                      <p:to>
                                        <p:strVal val="visible"/>
                                      </p:to>
                                    </p:set>
                                    <p:animEffect filter="fade" transition="in">
                                      <p:cBhvr>
                                        <p:cTn dur="600"/>
                                        <p:tgtEl>
                                          <p:spTgt spid="961"/>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948"/>
                                        </p:tgtEl>
                                        <p:attrNameLst>
                                          <p:attrName>style.visibility</p:attrName>
                                        </p:attrNameLst>
                                      </p:cBhvr>
                                      <p:to>
                                        <p:strVal val="visible"/>
                                      </p:to>
                                    </p:set>
                                    <p:animEffect filter="fade" transition="in">
                                      <p:cBhvr>
                                        <p:cTn dur="500"/>
                                        <p:tgtEl>
                                          <p:spTgt spid="9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pic>
        <p:nvPicPr>
          <p:cNvPr id="967" name="Google Shape;967;p25"/>
          <p:cNvPicPr preferRelativeResize="0"/>
          <p:nvPr/>
        </p:nvPicPr>
        <p:blipFill rotWithShape="1">
          <a:blip r:embed="rId3">
            <a:alphaModFix/>
          </a:blip>
          <a:srcRect b="0" l="0" r="0" t="0"/>
          <a:stretch/>
        </p:blipFill>
        <p:spPr>
          <a:xfrm>
            <a:off x="5963882" y="5163375"/>
            <a:ext cx="990033" cy="1375046"/>
          </a:xfrm>
          <a:prstGeom prst="rect">
            <a:avLst/>
          </a:prstGeom>
          <a:noFill/>
          <a:ln>
            <a:noFill/>
          </a:ln>
        </p:spPr>
      </p:pic>
      <p:sp>
        <p:nvSpPr>
          <p:cNvPr id="968" name="Google Shape;968;p25"/>
          <p:cNvSpPr txBox="1"/>
          <p:nvPr>
            <p:ph idx="1" type="body"/>
          </p:nvPr>
        </p:nvSpPr>
        <p:spPr>
          <a:xfrm>
            <a:off x="834401" y="3710237"/>
            <a:ext cx="5982821" cy="649831"/>
          </a:xfrm>
          <a:prstGeom prst="rect">
            <a:avLst/>
          </a:prstGeom>
          <a:noFill/>
          <a:ln>
            <a:noFill/>
          </a:ln>
        </p:spPr>
        <p:txBody>
          <a:bodyPr anchorCtr="0" anchor="t" bIns="45700" lIns="91425" spcFirstLastPara="1" rIns="91425" wrap="square" tIns="45700">
            <a:noAutofit/>
          </a:bodyPr>
          <a:lstStyle/>
          <a:p>
            <a:pPr indent="-169863" lvl="0" marL="169863" rtl="0" algn="just">
              <a:lnSpc>
                <a:spcPct val="100000"/>
              </a:lnSpc>
              <a:spcBef>
                <a:spcPts val="0"/>
              </a:spcBef>
              <a:spcAft>
                <a:spcPts val="0"/>
              </a:spcAft>
              <a:buClr>
                <a:schemeClr val="dk1"/>
              </a:buClr>
              <a:buSzPts val="2000"/>
              <a:buChar char="•"/>
            </a:pPr>
            <a:r>
              <a:rPr b="1" lang="en-US" sz="1600">
                <a:latin typeface="Tahoma"/>
                <a:ea typeface="Tahoma"/>
                <a:cs typeface="Tahoma"/>
                <a:sym typeface="Tahoma"/>
              </a:rPr>
              <a:t>There are many different ways we create light, or different types of “light bulbs”, as shown to the right.</a:t>
            </a:r>
            <a:endParaRPr sz="1600">
              <a:latin typeface="Tahoma"/>
              <a:ea typeface="Tahoma"/>
              <a:cs typeface="Tahoma"/>
              <a:sym typeface="Tahoma"/>
            </a:endParaRPr>
          </a:p>
        </p:txBody>
      </p:sp>
      <p:sp>
        <p:nvSpPr>
          <p:cNvPr id="969" name="Google Shape;969;p25"/>
          <p:cNvSpPr txBox="1"/>
          <p:nvPr/>
        </p:nvSpPr>
        <p:spPr>
          <a:xfrm>
            <a:off x="834401" y="2245971"/>
            <a:ext cx="5982821" cy="600717"/>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Light is a form of energy, so to create light it must come from another form of energy.</a:t>
            </a:r>
            <a:endParaRPr b="0" i="0" sz="1600" u="none" cap="none" strike="noStrike">
              <a:solidFill>
                <a:srgbClr val="000000"/>
              </a:solidFill>
              <a:latin typeface="Tahoma"/>
              <a:ea typeface="Tahoma"/>
              <a:cs typeface="Tahoma"/>
              <a:sym typeface="Tahoma"/>
            </a:endParaRPr>
          </a:p>
        </p:txBody>
      </p:sp>
      <p:sp>
        <p:nvSpPr>
          <p:cNvPr id="970" name="Google Shape;970;p25"/>
          <p:cNvSpPr txBox="1"/>
          <p:nvPr/>
        </p:nvSpPr>
        <p:spPr>
          <a:xfrm>
            <a:off x="834401" y="1403358"/>
            <a:ext cx="5982821" cy="892670"/>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Conservation of Energy is the principle that energy is neither created nor destroyed, but is always converted from one form of energy to another form of energy.</a:t>
            </a:r>
            <a:endParaRPr b="0" i="0" sz="1600" u="none" cap="none" strike="noStrike">
              <a:solidFill>
                <a:srgbClr val="000000"/>
              </a:solidFill>
              <a:latin typeface="Tahoma"/>
              <a:ea typeface="Tahoma"/>
              <a:cs typeface="Tahoma"/>
              <a:sym typeface="Tahoma"/>
            </a:endParaRPr>
          </a:p>
        </p:txBody>
      </p:sp>
      <p:sp>
        <p:nvSpPr>
          <p:cNvPr id="971" name="Google Shape;971;p25"/>
          <p:cNvSpPr txBox="1"/>
          <p:nvPr/>
        </p:nvSpPr>
        <p:spPr>
          <a:xfrm>
            <a:off x="834401" y="2818064"/>
            <a:ext cx="5982821" cy="892671"/>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1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Typically, we create light from electrical energy (current) by placing a “light bulb” in a circuit that makes current flow through it.</a:t>
            </a:r>
            <a:endParaRPr b="0" i="0" sz="1600" u="none" cap="none" strike="noStrike">
              <a:solidFill>
                <a:srgbClr val="000000"/>
              </a:solidFill>
              <a:latin typeface="Tahoma"/>
              <a:ea typeface="Tahoma"/>
              <a:cs typeface="Tahoma"/>
              <a:sym typeface="Tahoma"/>
            </a:endParaRPr>
          </a:p>
        </p:txBody>
      </p:sp>
      <p:sp>
        <p:nvSpPr>
          <p:cNvPr id="972" name="Google Shape;972;p25"/>
          <p:cNvSpPr txBox="1"/>
          <p:nvPr/>
        </p:nvSpPr>
        <p:spPr>
          <a:xfrm>
            <a:off x="834401" y="4310451"/>
            <a:ext cx="5982821" cy="892670"/>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We are going to focus on the incandescent lamp and LED since your </a:t>
            </a:r>
            <a:r>
              <a:rPr b="1" lang="en-US" sz="1600">
                <a:solidFill>
                  <a:srgbClr val="000000"/>
                </a:solidFill>
                <a:latin typeface="Tahoma"/>
                <a:ea typeface="Tahoma"/>
                <a:cs typeface="Tahoma"/>
                <a:sym typeface="Tahoma"/>
              </a:rPr>
              <a:t>Lights ‘N Motion</a:t>
            </a:r>
            <a:r>
              <a:rPr b="1" i="0" lang="en-US" sz="1600" u="none" cap="none" strike="noStrike">
                <a:solidFill>
                  <a:srgbClr val="000000"/>
                </a:solidFill>
                <a:latin typeface="Tahoma"/>
                <a:ea typeface="Tahoma"/>
                <a:cs typeface="Tahoma"/>
                <a:sym typeface="Tahoma"/>
              </a:rPr>
              <a:t> set has parts with these types of lights embedded.</a:t>
            </a:r>
            <a:endParaRPr b="0" i="0" sz="1600" u="none" cap="none" strike="noStrike">
              <a:solidFill>
                <a:srgbClr val="000000"/>
              </a:solidFill>
              <a:latin typeface="Tahoma"/>
              <a:ea typeface="Tahoma"/>
              <a:cs typeface="Tahoma"/>
              <a:sym typeface="Tahoma"/>
            </a:endParaRPr>
          </a:p>
        </p:txBody>
      </p:sp>
      <p:sp>
        <p:nvSpPr>
          <p:cNvPr id="973" name="Google Shape;973;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Types of Light</a:t>
            </a:r>
            <a:endParaRPr/>
          </a:p>
        </p:txBody>
      </p:sp>
      <p:grpSp>
        <p:nvGrpSpPr>
          <p:cNvPr id="974" name="Google Shape;974;p25"/>
          <p:cNvGrpSpPr/>
          <p:nvPr/>
        </p:nvGrpSpPr>
        <p:grpSpPr>
          <a:xfrm>
            <a:off x="1020517" y="5164310"/>
            <a:ext cx="4740757" cy="1305588"/>
            <a:chOff x="834400" y="5164310"/>
            <a:chExt cx="4740757" cy="1305588"/>
          </a:xfrm>
        </p:grpSpPr>
        <p:sp>
          <p:nvSpPr>
            <p:cNvPr id="975" name="Google Shape;975;p25"/>
            <p:cNvSpPr/>
            <p:nvPr/>
          </p:nvSpPr>
          <p:spPr>
            <a:xfrm>
              <a:off x="834400" y="5164310"/>
              <a:ext cx="4740757" cy="1305588"/>
            </a:xfrm>
            <a:prstGeom prst="wedgeRoundRectCallout">
              <a:avLst>
                <a:gd fmla="val 61795" name="adj1"/>
                <a:gd fmla="val -20480"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76" name="Google Shape;976;p25"/>
            <p:cNvSpPr txBox="1"/>
            <p:nvPr/>
          </p:nvSpPr>
          <p:spPr>
            <a:xfrm>
              <a:off x="861379" y="5211783"/>
              <a:ext cx="4686799" cy="121064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Calibri"/>
                  <a:ea typeface="Calibri"/>
                  <a:cs typeface="Calibri"/>
                  <a:sym typeface="Calibri"/>
                </a:rPr>
                <a:t>Seymour Says: </a:t>
              </a:r>
              <a:endParaRPr b="0" i="0" sz="1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The Incandescent Lamp was the first “Light Bulb”, but over the years improved “light bulbs” have been introduced that last longer and are more efficient (produce more light with the same amount of electrical energy).</a:t>
              </a:r>
              <a:endParaRPr b="0" i="0" sz="1400" u="none" cap="none" strike="noStrike">
                <a:solidFill>
                  <a:srgbClr val="000000"/>
                </a:solidFill>
                <a:latin typeface="Calibri"/>
                <a:ea typeface="Calibri"/>
                <a:cs typeface="Calibri"/>
                <a:sym typeface="Calibri"/>
              </a:endParaRPr>
            </a:p>
          </p:txBody>
        </p:sp>
      </p:grpSp>
      <p:grpSp>
        <p:nvGrpSpPr>
          <p:cNvPr id="977" name="Google Shape;977;p25"/>
          <p:cNvGrpSpPr/>
          <p:nvPr/>
        </p:nvGrpSpPr>
        <p:grpSpPr>
          <a:xfrm>
            <a:off x="7154019" y="498405"/>
            <a:ext cx="1837814" cy="1883447"/>
            <a:chOff x="7154019" y="498405"/>
            <a:chExt cx="1837814" cy="1883447"/>
          </a:xfrm>
        </p:grpSpPr>
        <p:pic>
          <p:nvPicPr>
            <p:cNvPr id="978" name="Google Shape;978;p25"/>
            <p:cNvPicPr preferRelativeResize="0"/>
            <p:nvPr/>
          </p:nvPicPr>
          <p:blipFill rotWithShape="1">
            <a:blip r:embed="rId4">
              <a:alphaModFix/>
            </a:blip>
            <a:srcRect b="0" l="0" r="0" t="0"/>
            <a:stretch/>
          </p:blipFill>
          <p:spPr>
            <a:xfrm>
              <a:off x="7685197" y="498405"/>
              <a:ext cx="775458" cy="1391022"/>
            </a:xfrm>
            <a:prstGeom prst="rect">
              <a:avLst/>
            </a:prstGeom>
            <a:noFill/>
            <a:ln>
              <a:noFill/>
            </a:ln>
          </p:spPr>
        </p:pic>
        <p:sp>
          <p:nvSpPr>
            <p:cNvPr id="979" name="Google Shape;979;p25"/>
            <p:cNvSpPr/>
            <p:nvPr/>
          </p:nvSpPr>
          <p:spPr>
            <a:xfrm>
              <a:off x="7154019" y="2024383"/>
              <a:ext cx="1837814" cy="3574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Incandescent Lamp</a:t>
              </a:r>
              <a:endParaRPr b="0" i="0" sz="1600" u="none" cap="none" strike="noStrike">
                <a:solidFill>
                  <a:srgbClr val="000000"/>
                </a:solidFill>
                <a:latin typeface="Calibri"/>
                <a:ea typeface="Calibri"/>
                <a:cs typeface="Calibri"/>
                <a:sym typeface="Calibri"/>
              </a:endParaRPr>
            </a:p>
          </p:txBody>
        </p:sp>
      </p:grpSp>
      <p:grpSp>
        <p:nvGrpSpPr>
          <p:cNvPr id="980" name="Google Shape;980;p25"/>
          <p:cNvGrpSpPr/>
          <p:nvPr/>
        </p:nvGrpSpPr>
        <p:grpSpPr>
          <a:xfrm>
            <a:off x="7003051" y="2474195"/>
            <a:ext cx="2139751" cy="1786325"/>
            <a:chOff x="7003051" y="2474195"/>
            <a:chExt cx="2139751" cy="1786325"/>
          </a:xfrm>
        </p:grpSpPr>
        <p:pic>
          <p:nvPicPr>
            <p:cNvPr id="981" name="Google Shape;981;p25"/>
            <p:cNvPicPr preferRelativeResize="0"/>
            <p:nvPr/>
          </p:nvPicPr>
          <p:blipFill rotWithShape="1">
            <a:blip r:embed="rId5">
              <a:alphaModFix/>
            </a:blip>
            <a:srcRect b="0" l="0" r="0" t="0"/>
            <a:stretch/>
          </p:blipFill>
          <p:spPr>
            <a:xfrm>
              <a:off x="7722655" y="2474195"/>
              <a:ext cx="700542" cy="1370353"/>
            </a:xfrm>
            <a:prstGeom prst="rect">
              <a:avLst/>
            </a:prstGeom>
            <a:noFill/>
            <a:ln>
              <a:noFill/>
            </a:ln>
          </p:spPr>
        </p:pic>
        <p:sp>
          <p:nvSpPr>
            <p:cNvPr id="982" name="Google Shape;982;p25"/>
            <p:cNvSpPr/>
            <p:nvPr/>
          </p:nvSpPr>
          <p:spPr>
            <a:xfrm>
              <a:off x="7003051" y="3903051"/>
              <a:ext cx="2139751" cy="3574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Compact Fluorescent</a:t>
              </a:r>
              <a:endParaRPr b="0" i="0" sz="1600" u="none" cap="none" strike="noStrike">
                <a:solidFill>
                  <a:srgbClr val="000000"/>
                </a:solidFill>
                <a:latin typeface="Calibri"/>
                <a:ea typeface="Calibri"/>
                <a:cs typeface="Calibri"/>
                <a:sym typeface="Calibri"/>
              </a:endParaRPr>
            </a:p>
          </p:txBody>
        </p:sp>
      </p:grpSp>
      <p:grpSp>
        <p:nvGrpSpPr>
          <p:cNvPr id="983" name="Google Shape;983;p25"/>
          <p:cNvGrpSpPr/>
          <p:nvPr/>
        </p:nvGrpSpPr>
        <p:grpSpPr>
          <a:xfrm>
            <a:off x="6976588" y="4310451"/>
            <a:ext cx="2192677" cy="1480193"/>
            <a:chOff x="6976588" y="4310451"/>
            <a:chExt cx="2192677" cy="1480193"/>
          </a:xfrm>
        </p:grpSpPr>
        <p:pic>
          <p:nvPicPr>
            <p:cNvPr id="984" name="Google Shape;984;p25"/>
            <p:cNvPicPr preferRelativeResize="0"/>
            <p:nvPr/>
          </p:nvPicPr>
          <p:blipFill rotWithShape="1">
            <a:blip r:embed="rId6">
              <a:alphaModFix/>
            </a:blip>
            <a:srcRect b="0" l="0" r="0" t="0"/>
            <a:stretch/>
          </p:blipFill>
          <p:spPr>
            <a:xfrm>
              <a:off x="6976588" y="4310451"/>
              <a:ext cx="2192677" cy="1076847"/>
            </a:xfrm>
            <a:prstGeom prst="rect">
              <a:avLst/>
            </a:prstGeom>
            <a:noFill/>
            <a:ln>
              <a:noFill/>
            </a:ln>
          </p:spPr>
        </p:pic>
        <p:sp>
          <p:nvSpPr>
            <p:cNvPr id="985" name="Google Shape;985;p25"/>
            <p:cNvSpPr/>
            <p:nvPr/>
          </p:nvSpPr>
          <p:spPr>
            <a:xfrm>
              <a:off x="7003051" y="5433175"/>
              <a:ext cx="2139751" cy="3574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Fluorescent Tube</a:t>
              </a:r>
              <a:endParaRPr b="0" i="0" sz="1600" u="none" cap="none" strike="noStrike">
                <a:solidFill>
                  <a:srgbClr val="000000"/>
                </a:solidFill>
                <a:latin typeface="Calibri"/>
                <a:ea typeface="Calibri"/>
                <a:cs typeface="Calibri"/>
                <a:sym typeface="Calibri"/>
              </a:endParaRPr>
            </a:p>
          </p:txBody>
        </p:sp>
      </p:grpSp>
      <p:grpSp>
        <p:nvGrpSpPr>
          <p:cNvPr id="986" name="Google Shape;986;p25"/>
          <p:cNvGrpSpPr/>
          <p:nvPr/>
        </p:nvGrpSpPr>
        <p:grpSpPr>
          <a:xfrm>
            <a:off x="9143568" y="494084"/>
            <a:ext cx="2545942" cy="1887768"/>
            <a:chOff x="9143568" y="494084"/>
            <a:chExt cx="2545942" cy="1887768"/>
          </a:xfrm>
        </p:grpSpPr>
        <p:grpSp>
          <p:nvGrpSpPr>
            <p:cNvPr id="987" name="Google Shape;987;p25"/>
            <p:cNvGrpSpPr/>
            <p:nvPr/>
          </p:nvGrpSpPr>
          <p:grpSpPr>
            <a:xfrm>
              <a:off x="9290056" y="494084"/>
              <a:ext cx="2252966" cy="1395343"/>
              <a:chOff x="9313880" y="738972"/>
              <a:chExt cx="2252966" cy="1395343"/>
            </a:xfrm>
          </p:grpSpPr>
          <p:pic>
            <p:nvPicPr>
              <p:cNvPr id="988" name="Google Shape;988;p25"/>
              <p:cNvPicPr preferRelativeResize="0"/>
              <p:nvPr/>
            </p:nvPicPr>
            <p:blipFill rotWithShape="1">
              <a:blip r:embed="rId7">
                <a:alphaModFix/>
              </a:blip>
              <a:srcRect b="0" l="0" r="0" t="0"/>
              <a:stretch/>
            </p:blipFill>
            <p:spPr>
              <a:xfrm>
                <a:off x="9313880" y="1187271"/>
                <a:ext cx="1343327" cy="947044"/>
              </a:xfrm>
              <a:prstGeom prst="rect">
                <a:avLst/>
              </a:prstGeom>
              <a:noFill/>
              <a:ln>
                <a:noFill/>
              </a:ln>
            </p:spPr>
          </p:pic>
          <p:pic>
            <p:nvPicPr>
              <p:cNvPr id="989" name="Google Shape;989;p25"/>
              <p:cNvPicPr preferRelativeResize="0"/>
              <p:nvPr/>
            </p:nvPicPr>
            <p:blipFill rotWithShape="1">
              <a:blip r:embed="rId8">
                <a:alphaModFix/>
              </a:blip>
              <a:srcRect b="0" l="0" r="0" t="0"/>
              <a:stretch/>
            </p:blipFill>
            <p:spPr>
              <a:xfrm>
                <a:off x="10791388" y="738972"/>
                <a:ext cx="775458" cy="1395343"/>
              </a:xfrm>
              <a:prstGeom prst="rect">
                <a:avLst/>
              </a:prstGeom>
              <a:noFill/>
              <a:ln>
                <a:noFill/>
              </a:ln>
            </p:spPr>
          </p:pic>
        </p:grpSp>
        <p:sp>
          <p:nvSpPr>
            <p:cNvPr id="990" name="Google Shape;990;p25"/>
            <p:cNvSpPr/>
            <p:nvPr/>
          </p:nvSpPr>
          <p:spPr>
            <a:xfrm>
              <a:off x="9143568" y="2024383"/>
              <a:ext cx="2545942" cy="3574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Light Emitting Diode (LED)</a:t>
              </a:r>
              <a:endParaRPr b="0" i="0" sz="1600" u="none" cap="none" strike="noStrike">
                <a:solidFill>
                  <a:srgbClr val="000000"/>
                </a:solidFill>
                <a:latin typeface="Calibri"/>
                <a:ea typeface="Calibri"/>
                <a:cs typeface="Calibri"/>
                <a:sym typeface="Calibri"/>
              </a:endParaRPr>
            </a:p>
          </p:txBody>
        </p:sp>
      </p:grpSp>
      <p:grpSp>
        <p:nvGrpSpPr>
          <p:cNvPr id="991" name="Google Shape;991;p25"/>
          <p:cNvGrpSpPr/>
          <p:nvPr/>
        </p:nvGrpSpPr>
        <p:grpSpPr>
          <a:xfrm>
            <a:off x="9346664" y="2550634"/>
            <a:ext cx="2139751" cy="1709886"/>
            <a:chOff x="9346664" y="2550634"/>
            <a:chExt cx="2139751" cy="1709886"/>
          </a:xfrm>
        </p:grpSpPr>
        <p:pic>
          <p:nvPicPr>
            <p:cNvPr id="992" name="Google Shape;992;p25"/>
            <p:cNvPicPr preferRelativeResize="0"/>
            <p:nvPr/>
          </p:nvPicPr>
          <p:blipFill rotWithShape="1">
            <a:blip r:embed="rId9">
              <a:alphaModFix/>
            </a:blip>
            <a:srcRect b="0" l="0" r="0" t="0"/>
            <a:stretch/>
          </p:blipFill>
          <p:spPr>
            <a:xfrm>
              <a:off x="9898974" y="2550634"/>
              <a:ext cx="1035131" cy="1293914"/>
            </a:xfrm>
            <a:prstGeom prst="rect">
              <a:avLst/>
            </a:prstGeom>
            <a:noFill/>
            <a:ln>
              <a:noFill/>
            </a:ln>
          </p:spPr>
        </p:pic>
        <p:sp>
          <p:nvSpPr>
            <p:cNvPr id="993" name="Google Shape;993;p25"/>
            <p:cNvSpPr/>
            <p:nvPr/>
          </p:nvSpPr>
          <p:spPr>
            <a:xfrm>
              <a:off x="9346664" y="3903051"/>
              <a:ext cx="2139751" cy="3574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Halogen Lamp</a:t>
              </a:r>
              <a:endParaRPr b="0" i="0" sz="1600" u="none" cap="none" strike="noStrike">
                <a:solidFill>
                  <a:srgbClr val="000000"/>
                </a:solidFill>
                <a:latin typeface="Calibri"/>
                <a:ea typeface="Calibri"/>
                <a:cs typeface="Calibri"/>
                <a:sym typeface="Calibri"/>
              </a:endParaRPr>
            </a:p>
          </p:txBody>
        </p:sp>
      </p:grpSp>
      <p:grpSp>
        <p:nvGrpSpPr>
          <p:cNvPr id="994" name="Google Shape;994;p25"/>
          <p:cNvGrpSpPr/>
          <p:nvPr/>
        </p:nvGrpSpPr>
        <p:grpSpPr>
          <a:xfrm>
            <a:off x="9346664" y="4394265"/>
            <a:ext cx="2139751" cy="1396379"/>
            <a:chOff x="9346664" y="4394265"/>
            <a:chExt cx="2139751" cy="1396379"/>
          </a:xfrm>
        </p:grpSpPr>
        <p:pic>
          <p:nvPicPr>
            <p:cNvPr id="995" name="Google Shape;995;p25"/>
            <p:cNvPicPr preferRelativeResize="0"/>
            <p:nvPr/>
          </p:nvPicPr>
          <p:blipFill rotWithShape="1">
            <a:blip r:embed="rId10">
              <a:alphaModFix/>
            </a:blip>
            <a:srcRect b="0" l="0" r="0" t="0"/>
            <a:stretch/>
          </p:blipFill>
          <p:spPr>
            <a:xfrm>
              <a:off x="9555527" y="4394265"/>
              <a:ext cx="1722024" cy="993033"/>
            </a:xfrm>
            <a:prstGeom prst="rect">
              <a:avLst/>
            </a:prstGeom>
            <a:noFill/>
            <a:ln>
              <a:noFill/>
            </a:ln>
          </p:spPr>
        </p:pic>
        <p:sp>
          <p:nvSpPr>
            <p:cNvPr id="996" name="Google Shape;996;p25"/>
            <p:cNvSpPr/>
            <p:nvPr/>
          </p:nvSpPr>
          <p:spPr>
            <a:xfrm>
              <a:off x="9346664" y="5433175"/>
              <a:ext cx="2139751" cy="3574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Neon Lamp</a:t>
              </a:r>
              <a:endParaRPr b="0" i="0" sz="1600" u="none" cap="none" strike="noStrike">
                <a:solidFill>
                  <a:srgbClr val="000000"/>
                </a:solidFill>
                <a:latin typeface="Calibri"/>
                <a:ea typeface="Calibri"/>
                <a:cs typeface="Calibri"/>
                <a:sym typeface="Calibri"/>
              </a:endParaRPr>
            </a:p>
          </p:txBody>
        </p:sp>
      </p:grpSp>
      <p:pic>
        <p:nvPicPr>
          <p:cNvPr id="997" name="Google Shape;997;p25"/>
          <p:cNvPicPr preferRelativeResize="0"/>
          <p:nvPr/>
        </p:nvPicPr>
        <p:blipFill rotWithShape="1">
          <a:blip r:embed="rId11">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500"/>
                                        <p:tgtEl>
                                          <p:spTgt spid="9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0"/>
                                        </p:tgtEl>
                                        <p:attrNameLst>
                                          <p:attrName>style.visibility</p:attrName>
                                        </p:attrNameLst>
                                      </p:cBhvr>
                                      <p:to>
                                        <p:strVal val="visible"/>
                                      </p:to>
                                    </p:set>
                                    <p:anim calcmode="lin" valueType="num">
                                      <p:cBhvr additive="base">
                                        <p:cTn dur="500"/>
                                        <p:tgtEl>
                                          <p:spTgt spid="97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9"/>
                                        </p:tgtEl>
                                        <p:attrNameLst>
                                          <p:attrName>style.visibility</p:attrName>
                                        </p:attrNameLst>
                                      </p:cBhvr>
                                      <p:to>
                                        <p:strVal val="visible"/>
                                      </p:to>
                                    </p:set>
                                    <p:anim calcmode="lin" valueType="num">
                                      <p:cBhvr additive="base">
                                        <p:cTn dur="500"/>
                                        <p:tgtEl>
                                          <p:spTgt spid="9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1"/>
                                        </p:tgtEl>
                                        <p:attrNameLst>
                                          <p:attrName>style.visibility</p:attrName>
                                        </p:attrNameLst>
                                      </p:cBhvr>
                                      <p:to>
                                        <p:strVal val="visible"/>
                                      </p:to>
                                    </p:set>
                                    <p:anim calcmode="lin" valueType="num">
                                      <p:cBhvr additive="base">
                                        <p:cTn dur="500"/>
                                        <p:tgtEl>
                                          <p:spTgt spid="9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68">
                                            <p:txEl>
                                              <p:pRg end="0" st="0"/>
                                            </p:txEl>
                                          </p:spTgt>
                                        </p:tgtEl>
                                        <p:attrNameLst>
                                          <p:attrName>style.visibility</p:attrName>
                                        </p:attrNameLst>
                                      </p:cBhvr>
                                      <p:to>
                                        <p:strVal val="visible"/>
                                      </p:to>
                                    </p:set>
                                    <p:anim calcmode="lin" valueType="num">
                                      <p:cBhvr additive="base">
                                        <p:cTn dur="500"/>
                                        <p:tgtEl>
                                          <p:spTgt spid="968">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500"/>
                                        <p:tgtEl>
                                          <p:spTgt spid="97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500"/>
                                        <p:tgtEl>
                                          <p:spTgt spid="98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500"/>
                                        <p:tgtEl>
                                          <p:spTgt spid="98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500"/>
                                        <p:tgtEl>
                                          <p:spTgt spid="991"/>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500"/>
                                        <p:tgtEl>
                                          <p:spTgt spid="9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2">
                                            <p:txEl>
                                              <p:pRg end="0" st="0"/>
                                            </p:txEl>
                                          </p:spTgt>
                                        </p:tgtEl>
                                        <p:attrNameLst>
                                          <p:attrName>style.visibility</p:attrName>
                                        </p:attrNameLst>
                                      </p:cBhvr>
                                      <p:to>
                                        <p:strVal val="visible"/>
                                      </p:to>
                                    </p:set>
                                    <p:anim calcmode="lin" valueType="num">
                                      <p:cBhvr additive="base">
                                        <p:cTn dur="500"/>
                                        <p:tgtEl>
                                          <p:spTgt spid="972">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3" presetSubtype="16">
                                  <p:stCondLst>
                                    <p:cond delay="250"/>
                                  </p:stCondLst>
                                  <p:childTnLst>
                                    <p:set>
                                      <p:cBhvr>
                                        <p:cTn dur="1" fill="hold">
                                          <p:stCondLst>
                                            <p:cond delay="0"/>
                                          </p:stCondLst>
                                        </p:cTn>
                                        <p:tgtEl>
                                          <p:spTgt spid="967"/>
                                        </p:tgtEl>
                                        <p:attrNameLst>
                                          <p:attrName>style.visibility</p:attrName>
                                        </p:attrNameLst>
                                      </p:cBhvr>
                                      <p:to>
                                        <p:strVal val="visible"/>
                                      </p:to>
                                    </p:set>
                                    <p:anim calcmode="lin" valueType="num">
                                      <p:cBhvr additive="base">
                                        <p:cTn dur="500"/>
                                        <p:tgtEl>
                                          <p:spTgt spid="967"/>
                                        </p:tgtEl>
                                        <p:attrNameLst>
                                          <p:attrName>ppt_w</p:attrName>
                                        </p:attrNameLst>
                                      </p:cBhvr>
                                      <p:tavLst>
                                        <p:tav fmla="" tm="0">
                                          <p:val>
                                            <p:strVal val="0"/>
                                          </p:val>
                                        </p:tav>
                                        <p:tav fmla="" tm="100000">
                                          <p:val>
                                            <p:strVal val="#ppt_w"/>
                                          </p:val>
                                        </p:tav>
                                      </p:tavLst>
                                    </p:anim>
                                    <p:anim calcmode="lin" valueType="num">
                                      <p:cBhvr additive="base">
                                        <p:cTn dur="500"/>
                                        <p:tgtEl>
                                          <p:spTgt spid="967"/>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grpSp>
        <p:nvGrpSpPr>
          <p:cNvPr id="1002" name="Google Shape;1002;p26"/>
          <p:cNvGrpSpPr/>
          <p:nvPr/>
        </p:nvGrpSpPr>
        <p:grpSpPr>
          <a:xfrm>
            <a:off x="7146474" y="1997498"/>
            <a:ext cx="4718896" cy="1197195"/>
            <a:chOff x="7146474" y="1997498"/>
            <a:chExt cx="4718896" cy="1197195"/>
          </a:xfrm>
        </p:grpSpPr>
        <p:sp>
          <p:nvSpPr>
            <p:cNvPr id="1003" name="Google Shape;1003;p26"/>
            <p:cNvSpPr txBox="1"/>
            <p:nvPr/>
          </p:nvSpPr>
          <p:spPr>
            <a:xfrm>
              <a:off x="7146474" y="1997498"/>
              <a:ext cx="1739337"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Semiconductor Material #1</a:t>
              </a:r>
              <a:endParaRPr b="0" i="0" sz="1200" u="none" cap="none" strike="noStrike">
                <a:solidFill>
                  <a:srgbClr val="000000"/>
                </a:solidFill>
                <a:latin typeface="Arial"/>
                <a:ea typeface="Arial"/>
                <a:cs typeface="Arial"/>
                <a:sym typeface="Arial"/>
              </a:endParaRPr>
            </a:p>
          </p:txBody>
        </p:sp>
        <p:sp>
          <p:nvSpPr>
            <p:cNvPr id="1004" name="Google Shape;1004;p26"/>
            <p:cNvSpPr txBox="1"/>
            <p:nvPr/>
          </p:nvSpPr>
          <p:spPr>
            <a:xfrm>
              <a:off x="10126033" y="1997498"/>
              <a:ext cx="1739337"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Semiconductor Material #2</a:t>
              </a:r>
              <a:endParaRPr b="0" i="0" sz="1200" u="none" cap="none" strike="noStrike">
                <a:solidFill>
                  <a:srgbClr val="000000"/>
                </a:solidFill>
                <a:latin typeface="Arial"/>
                <a:ea typeface="Arial"/>
                <a:cs typeface="Arial"/>
                <a:sym typeface="Arial"/>
              </a:endParaRPr>
            </a:p>
          </p:txBody>
        </p:sp>
        <p:sp>
          <p:nvSpPr>
            <p:cNvPr id="1005" name="Google Shape;1005;p26"/>
            <p:cNvSpPr/>
            <p:nvPr/>
          </p:nvSpPr>
          <p:spPr>
            <a:xfrm>
              <a:off x="8034207" y="2576471"/>
              <a:ext cx="1218694" cy="616506"/>
            </a:xfrm>
            <a:prstGeom prst="rect">
              <a:avLst/>
            </a:prstGeom>
            <a:solidFill>
              <a:srgbClr val="8DA9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06" name="Google Shape;1006;p26"/>
            <p:cNvSpPr/>
            <p:nvPr/>
          </p:nvSpPr>
          <p:spPr>
            <a:xfrm>
              <a:off x="9734243" y="2578187"/>
              <a:ext cx="1218694" cy="616506"/>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1007" name="Google Shape;1007;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Light Emitting Diodes (LEDs)</a:t>
            </a:r>
            <a:endParaRPr/>
          </a:p>
        </p:txBody>
      </p:sp>
      <p:pic>
        <p:nvPicPr>
          <p:cNvPr id="1008" name="Google Shape;1008;p26"/>
          <p:cNvPicPr preferRelativeResize="0"/>
          <p:nvPr/>
        </p:nvPicPr>
        <p:blipFill rotWithShape="1">
          <a:blip r:embed="rId3">
            <a:alphaModFix/>
          </a:blip>
          <a:srcRect b="0" l="0" r="0" t="0"/>
          <a:stretch/>
        </p:blipFill>
        <p:spPr>
          <a:xfrm>
            <a:off x="5906951" y="5339085"/>
            <a:ext cx="870232" cy="1208656"/>
          </a:xfrm>
          <a:prstGeom prst="rect">
            <a:avLst/>
          </a:prstGeom>
          <a:noFill/>
          <a:ln>
            <a:noFill/>
          </a:ln>
        </p:spPr>
      </p:pic>
      <p:sp>
        <p:nvSpPr>
          <p:cNvPr id="1009" name="Google Shape;1009;p26"/>
          <p:cNvSpPr txBox="1"/>
          <p:nvPr/>
        </p:nvSpPr>
        <p:spPr>
          <a:xfrm>
            <a:off x="860153" y="3746296"/>
            <a:ext cx="6165899" cy="378775"/>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1800"/>
              <a:buFont typeface="Arial"/>
              <a:buChar char="•"/>
            </a:pPr>
            <a:r>
              <a:rPr b="1" i="0" lang="en-US" sz="1400" u="none" cap="none" strike="noStrike">
                <a:solidFill>
                  <a:srgbClr val="000000"/>
                </a:solidFill>
                <a:latin typeface="Tahoma"/>
                <a:ea typeface="Tahoma"/>
                <a:cs typeface="Tahoma"/>
                <a:sym typeface="Tahoma"/>
              </a:rPr>
              <a:t>This is how the LEDs in your </a:t>
            </a:r>
            <a:r>
              <a:rPr b="1" i="0" lang="en-US" sz="1400" u="none" cap="none" strike="noStrike">
                <a:solidFill>
                  <a:srgbClr val="000000"/>
                </a:solidFill>
                <a:latin typeface="Tahoma"/>
                <a:ea typeface="Tahoma"/>
                <a:cs typeface="Tahoma"/>
                <a:sym typeface="Tahoma"/>
              </a:rPr>
              <a:t>Lights ‘N Motion</a:t>
            </a:r>
            <a:r>
              <a:rPr b="1" i="0" lang="en-US" sz="1400" u="none" cap="none" strike="noStrike">
                <a:solidFill>
                  <a:srgbClr val="000000"/>
                </a:solidFill>
                <a:latin typeface="Tahoma"/>
                <a:ea typeface="Tahoma"/>
                <a:cs typeface="Tahoma"/>
                <a:sym typeface="Tahoma"/>
              </a:rPr>
              <a:t> set work.</a:t>
            </a:r>
            <a:endParaRPr b="0" i="0" sz="1400" u="none" cap="none" strike="noStrike">
              <a:solidFill>
                <a:srgbClr val="000000"/>
              </a:solidFill>
              <a:latin typeface="Tahoma"/>
              <a:ea typeface="Tahoma"/>
              <a:cs typeface="Tahoma"/>
              <a:sym typeface="Tahoma"/>
            </a:endParaRPr>
          </a:p>
        </p:txBody>
      </p:sp>
      <p:sp>
        <p:nvSpPr>
          <p:cNvPr id="1010" name="Google Shape;1010;p26"/>
          <p:cNvSpPr txBox="1"/>
          <p:nvPr/>
        </p:nvSpPr>
        <p:spPr>
          <a:xfrm>
            <a:off x="860153" y="2997066"/>
            <a:ext cx="6165899" cy="800128"/>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1800"/>
              <a:buFont typeface="Arial"/>
              <a:buChar char="•"/>
            </a:pPr>
            <a:r>
              <a:rPr b="1" i="0" lang="en-US" sz="1400" u="none" cap="none" strike="noStrike">
                <a:solidFill>
                  <a:srgbClr val="000000"/>
                </a:solidFill>
                <a:latin typeface="Tahoma"/>
                <a:ea typeface="Tahoma"/>
                <a:cs typeface="Tahoma"/>
                <a:sym typeface="Tahoma"/>
              </a:rPr>
              <a:t>As electrons flow from Semiconductor Material #2 to Semiconductor Material #1, part of their energy is released as light in the gap area.</a:t>
            </a:r>
            <a:endParaRPr b="0" i="0" sz="1400" u="none" cap="none" strike="noStrike">
              <a:solidFill>
                <a:srgbClr val="000000"/>
              </a:solidFill>
              <a:latin typeface="Tahoma"/>
              <a:ea typeface="Tahoma"/>
              <a:cs typeface="Tahoma"/>
              <a:sym typeface="Tahoma"/>
            </a:endParaRPr>
          </a:p>
        </p:txBody>
      </p:sp>
      <p:sp>
        <p:nvSpPr>
          <p:cNvPr id="1011" name="Google Shape;1011;p26"/>
          <p:cNvSpPr txBox="1"/>
          <p:nvPr/>
        </p:nvSpPr>
        <p:spPr>
          <a:xfrm>
            <a:off x="860153" y="1408235"/>
            <a:ext cx="6165899" cy="571883"/>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1800"/>
              <a:buFont typeface="Arial"/>
              <a:buChar char="•"/>
            </a:pPr>
            <a:r>
              <a:rPr b="1" i="0" lang="en-US" sz="1400" u="none" cap="none" strike="noStrike">
                <a:solidFill>
                  <a:srgbClr val="000000"/>
                </a:solidFill>
                <a:latin typeface="Tahoma"/>
                <a:ea typeface="Tahoma"/>
                <a:cs typeface="Tahoma"/>
                <a:sym typeface="Tahoma"/>
              </a:rPr>
              <a:t>An LED is made of two types of Semiconductor Materials as shown to the right.</a:t>
            </a:r>
            <a:endParaRPr b="0" i="0" sz="1400" u="none" cap="none" strike="noStrike">
              <a:solidFill>
                <a:srgbClr val="000000"/>
              </a:solidFill>
              <a:latin typeface="Tahoma"/>
              <a:ea typeface="Tahoma"/>
              <a:cs typeface="Tahoma"/>
              <a:sym typeface="Tahoma"/>
            </a:endParaRPr>
          </a:p>
        </p:txBody>
      </p:sp>
      <p:sp>
        <p:nvSpPr>
          <p:cNvPr id="1012" name="Google Shape;1012;p26"/>
          <p:cNvSpPr txBox="1"/>
          <p:nvPr/>
        </p:nvSpPr>
        <p:spPr>
          <a:xfrm>
            <a:off x="860153" y="5044873"/>
            <a:ext cx="6165899" cy="378776"/>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20000"/>
              </a:lnSpc>
              <a:spcBef>
                <a:spcPts val="0"/>
              </a:spcBef>
              <a:spcAft>
                <a:spcPts val="0"/>
              </a:spcAft>
              <a:buClr>
                <a:srgbClr val="000000"/>
              </a:buClr>
              <a:buSzPts val="1800"/>
              <a:buFont typeface="Arial"/>
              <a:buChar char="•"/>
            </a:pPr>
            <a:r>
              <a:rPr b="1" i="0" lang="en-US" sz="1400" u="none" cap="none" strike="noStrike">
                <a:solidFill>
                  <a:srgbClr val="000000"/>
                </a:solidFill>
                <a:latin typeface="Tahoma"/>
                <a:ea typeface="Tahoma"/>
                <a:cs typeface="Tahoma"/>
                <a:sym typeface="Tahoma"/>
              </a:rPr>
              <a:t>LEDs are much more efficient than Incandescent Lamps.</a:t>
            </a:r>
            <a:endParaRPr b="0" i="0" sz="1100" u="none" cap="none" strike="noStrike">
              <a:solidFill>
                <a:srgbClr val="000000"/>
              </a:solidFill>
              <a:latin typeface="Tahoma"/>
              <a:ea typeface="Tahoma"/>
              <a:cs typeface="Tahoma"/>
              <a:sym typeface="Tahoma"/>
            </a:endParaRPr>
          </a:p>
        </p:txBody>
      </p:sp>
      <p:sp>
        <p:nvSpPr>
          <p:cNvPr id="1013" name="Google Shape;1013;p26"/>
          <p:cNvSpPr txBox="1"/>
          <p:nvPr/>
        </p:nvSpPr>
        <p:spPr>
          <a:xfrm>
            <a:off x="860153" y="2463138"/>
            <a:ext cx="6165899" cy="587209"/>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10000"/>
              </a:lnSpc>
              <a:spcBef>
                <a:spcPts val="0"/>
              </a:spcBef>
              <a:spcAft>
                <a:spcPts val="0"/>
              </a:spcAft>
              <a:buClr>
                <a:srgbClr val="000000"/>
              </a:buClr>
              <a:buSzPts val="1800"/>
              <a:buFont typeface="Arial"/>
              <a:buChar char="•"/>
            </a:pPr>
            <a:r>
              <a:rPr b="1" i="0" lang="en-US" sz="1400" u="none" cap="none" strike="noStrike">
                <a:solidFill>
                  <a:srgbClr val="000000"/>
                </a:solidFill>
                <a:latin typeface="Tahoma"/>
                <a:ea typeface="Tahoma"/>
                <a:cs typeface="Tahoma"/>
                <a:sym typeface="Tahoma"/>
              </a:rPr>
              <a:t>When enough voltage is applied across the LED, electrons flow from Material #2 towards Material #1.</a:t>
            </a:r>
            <a:endParaRPr b="0" i="0" sz="1400" u="none" cap="none" strike="noStrike">
              <a:solidFill>
                <a:srgbClr val="000000"/>
              </a:solidFill>
              <a:latin typeface="Tahoma"/>
              <a:ea typeface="Tahoma"/>
              <a:cs typeface="Tahoma"/>
              <a:sym typeface="Tahoma"/>
            </a:endParaRPr>
          </a:p>
        </p:txBody>
      </p:sp>
      <p:grpSp>
        <p:nvGrpSpPr>
          <p:cNvPr id="1014" name="Google Shape;1014;p26"/>
          <p:cNvGrpSpPr/>
          <p:nvPr/>
        </p:nvGrpSpPr>
        <p:grpSpPr>
          <a:xfrm>
            <a:off x="8003869" y="3003296"/>
            <a:ext cx="2999323" cy="775413"/>
            <a:chOff x="8003869" y="3003296"/>
            <a:chExt cx="2999323" cy="775413"/>
          </a:xfrm>
        </p:grpSpPr>
        <p:sp>
          <p:nvSpPr>
            <p:cNvPr id="1015" name="Google Shape;1015;p26"/>
            <p:cNvSpPr txBox="1"/>
            <p:nvPr/>
          </p:nvSpPr>
          <p:spPr>
            <a:xfrm>
              <a:off x="9399993" y="3409377"/>
              <a:ext cx="947352" cy="369332"/>
            </a:xfrm>
            <a:prstGeom prst="rect">
              <a:avLst/>
            </a:prstGeom>
            <a:noFill/>
            <a:ln>
              <a:noFill/>
            </a:ln>
          </p:spPr>
          <p:txBody>
            <a:bodyPr anchorCtr="0" anchor="t" bIns="45700" lIns="0" spcFirstLastPara="1" rIns="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Calibri"/>
                  <a:ea typeface="Calibri"/>
                  <a:cs typeface="Calibri"/>
                  <a:sym typeface="Calibri"/>
                </a:rPr>
                <a:t>   Current</a:t>
              </a:r>
              <a:endParaRPr b="0" i="0" sz="1400" u="none" cap="none" strike="noStrike">
                <a:solidFill>
                  <a:srgbClr val="000000"/>
                </a:solidFill>
                <a:latin typeface="Arial"/>
                <a:ea typeface="Arial"/>
                <a:cs typeface="Arial"/>
                <a:sym typeface="Arial"/>
              </a:endParaRPr>
            </a:p>
          </p:txBody>
        </p:sp>
        <p:cxnSp>
          <p:nvCxnSpPr>
            <p:cNvPr id="1016" name="Google Shape;1016;p26"/>
            <p:cNvCxnSpPr/>
            <p:nvPr/>
          </p:nvCxnSpPr>
          <p:spPr>
            <a:xfrm rot="10800000">
              <a:off x="8003869" y="3016960"/>
              <a:ext cx="1369610" cy="574374"/>
            </a:xfrm>
            <a:prstGeom prst="bentConnector3">
              <a:avLst>
                <a:gd fmla="val 116691" name="adj1"/>
              </a:avLst>
            </a:prstGeom>
            <a:noFill/>
            <a:ln cap="flat" cmpd="sng" w="38100">
              <a:solidFill>
                <a:srgbClr val="FF0000"/>
              </a:solidFill>
              <a:prstDash val="solid"/>
              <a:miter lim="800000"/>
              <a:headEnd len="sm" w="sm" type="none"/>
              <a:tailEnd len="med" w="med" type="triangle"/>
            </a:ln>
          </p:spPr>
        </p:cxnSp>
        <p:cxnSp>
          <p:nvCxnSpPr>
            <p:cNvPr id="1017" name="Google Shape;1017;p26"/>
            <p:cNvCxnSpPr/>
            <p:nvPr/>
          </p:nvCxnSpPr>
          <p:spPr>
            <a:xfrm flipH="1" rot="10800000">
              <a:off x="10420733" y="3003296"/>
              <a:ext cx="582459" cy="574374"/>
            </a:xfrm>
            <a:prstGeom prst="bentConnector3">
              <a:avLst>
                <a:gd fmla="val 139991" name="adj1"/>
              </a:avLst>
            </a:prstGeom>
            <a:noFill/>
            <a:ln cap="flat" cmpd="sng" w="38100">
              <a:solidFill>
                <a:srgbClr val="FF0000"/>
              </a:solidFill>
              <a:prstDash val="solid"/>
              <a:miter lim="800000"/>
              <a:headEnd len="med" w="med" type="triangle"/>
              <a:tailEnd len="sm" w="sm" type="none"/>
            </a:ln>
          </p:spPr>
        </p:cxnSp>
      </p:grpSp>
      <p:sp>
        <p:nvSpPr>
          <p:cNvPr id="1018" name="Google Shape;1018;p26"/>
          <p:cNvSpPr txBox="1"/>
          <p:nvPr/>
        </p:nvSpPr>
        <p:spPr>
          <a:xfrm>
            <a:off x="860153" y="1919098"/>
            <a:ext cx="6165899" cy="578950"/>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rgbClr val="000000"/>
              </a:buClr>
              <a:buSzPts val="1800"/>
              <a:buFont typeface="Arial"/>
              <a:buChar char="•"/>
            </a:pPr>
            <a:r>
              <a:rPr b="1" i="0" lang="en-US" sz="1400" u="none" cap="none" strike="noStrike">
                <a:solidFill>
                  <a:srgbClr val="000000"/>
                </a:solidFill>
                <a:latin typeface="Tahoma"/>
                <a:ea typeface="Tahoma"/>
                <a:cs typeface="Tahoma"/>
                <a:sym typeface="Tahoma"/>
              </a:rPr>
              <a:t>Semiconductor material #2 has a larger build up of electrons than Semiconductor Material #1.</a:t>
            </a:r>
            <a:endParaRPr b="0" i="0" sz="1400" u="none" cap="none" strike="noStrike">
              <a:solidFill>
                <a:srgbClr val="000000"/>
              </a:solidFill>
              <a:latin typeface="Tahoma"/>
              <a:ea typeface="Tahoma"/>
              <a:cs typeface="Tahoma"/>
              <a:sym typeface="Tahoma"/>
            </a:endParaRPr>
          </a:p>
        </p:txBody>
      </p:sp>
      <p:grpSp>
        <p:nvGrpSpPr>
          <p:cNvPr id="1019" name="Google Shape;1019;p26"/>
          <p:cNvGrpSpPr/>
          <p:nvPr/>
        </p:nvGrpSpPr>
        <p:grpSpPr>
          <a:xfrm>
            <a:off x="8216516" y="2682295"/>
            <a:ext cx="2612171" cy="819970"/>
            <a:chOff x="8216516" y="2682295"/>
            <a:chExt cx="2612171" cy="819970"/>
          </a:xfrm>
        </p:grpSpPr>
        <p:sp>
          <p:nvSpPr>
            <p:cNvPr id="1020" name="Google Shape;1020;p26"/>
            <p:cNvSpPr/>
            <p:nvPr/>
          </p:nvSpPr>
          <p:spPr>
            <a:xfrm>
              <a:off x="8216516" y="2682295"/>
              <a:ext cx="137160" cy="13716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1" name="Google Shape;1021;p26"/>
            <p:cNvSpPr/>
            <p:nvPr/>
          </p:nvSpPr>
          <p:spPr>
            <a:xfrm>
              <a:off x="8768966" y="2948995"/>
              <a:ext cx="137160" cy="13716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2" name="Google Shape;1022;p26"/>
            <p:cNvSpPr/>
            <p:nvPr/>
          </p:nvSpPr>
          <p:spPr>
            <a:xfrm>
              <a:off x="9931016" y="2739445"/>
              <a:ext cx="137160" cy="13716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3" name="Google Shape;1023;p26"/>
            <p:cNvSpPr/>
            <p:nvPr/>
          </p:nvSpPr>
          <p:spPr>
            <a:xfrm>
              <a:off x="10083416" y="2891845"/>
              <a:ext cx="137160" cy="13716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4" name="Google Shape;1024;p26"/>
            <p:cNvSpPr/>
            <p:nvPr/>
          </p:nvSpPr>
          <p:spPr>
            <a:xfrm>
              <a:off x="10235816" y="2682295"/>
              <a:ext cx="137160" cy="13716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5" name="Google Shape;1025;p26"/>
            <p:cNvSpPr/>
            <p:nvPr/>
          </p:nvSpPr>
          <p:spPr>
            <a:xfrm>
              <a:off x="10597766" y="2720395"/>
              <a:ext cx="137160" cy="13716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6" name="Google Shape;1026;p26"/>
            <p:cNvSpPr/>
            <p:nvPr/>
          </p:nvSpPr>
          <p:spPr>
            <a:xfrm>
              <a:off x="10388216" y="2929945"/>
              <a:ext cx="137160" cy="13716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027" name="Google Shape;1027;p26"/>
            <p:cNvGrpSpPr/>
            <p:nvPr/>
          </p:nvGrpSpPr>
          <p:grpSpPr>
            <a:xfrm>
              <a:off x="9847449" y="3049874"/>
              <a:ext cx="981238" cy="452391"/>
              <a:chOff x="9847449" y="3049874"/>
              <a:chExt cx="981238" cy="452391"/>
            </a:xfrm>
          </p:grpSpPr>
          <p:sp>
            <p:nvSpPr>
              <p:cNvPr id="1028" name="Google Shape;1028;p26"/>
              <p:cNvSpPr txBox="1"/>
              <p:nvPr/>
            </p:nvSpPr>
            <p:spPr>
              <a:xfrm>
                <a:off x="9847449" y="3154505"/>
                <a:ext cx="981238" cy="3477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Electrons</a:t>
                </a:r>
                <a:endParaRPr b="0" i="0" sz="1400" u="none" cap="none" strike="noStrike">
                  <a:solidFill>
                    <a:srgbClr val="000000"/>
                  </a:solidFill>
                  <a:latin typeface="Arial"/>
                  <a:ea typeface="Arial"/>
                  <a:cs typeface="Arial"/>
                  <a:sym typeface="Arial"/>
                </a:endParaRPr>
              </a:p>
            </p:txBody>
          </p:sp>
          <p:cxnSp>
            <p:nvCxnSpPr>
              <p:cNvPr id="1029" name="Google Shape;1029;p26"/>
              <p:cNvCxnSpPr/>
              <p:nvPr/>
            </p:nvCxnSpPr>
            <p:spPr>
              <a:xfrm flipH="1" rot="10800000">
                <a:off x="10394418" y="3071541"/>
                <a:ext cx="45390" cy="153132"/>
              </a:xfrm>
              <a:prstGeom prst="straightConnector1">
                <a:avLst/>
              </a:prstGeom>
              <a:noFill/>
              <a:ln cap="flat" cmpd="sng" w="9525">
                <a:solidFill>
                  <a:schemeClr val="dk1"/>
                </a:solidFill>
                <a:prstDash val="solid"/>
                <a:miter lim="800000"/>
                <a:headEnd len="sm" w="sm" type="none"/>
                <a:tailEnd len="med" w="med" type="triangle"/>
              </a:ln>
            </p:spPr>
          </p:cxnSp>
          <p:cxnSp>
            <p:nvCxnSpPr>
              <p:cNvPr id="1030" name="Google Shape;1030;p26"/>
              <p:cNvCxnSpPr/>
              <p:nvPr/>
            </p:nvCxnSpPr>
            <p:spPr>
              <a:xfrm rot="10800000">
                <a:off x="10193267" y="3049874"/>
                <a:ext cx="146437" cy="204279"/>
              </a:xfrm>
              <a:prstGeom prst="straightConnector1">
                <a:avLst/>
              </a:prstGeom>
              <a:noFill/>
              <a:ln cap="flat" cmpd="sng" w="9525">
                <a:solidFill>
                  <a:schemeClr val="dk1"/>
                </a:solidFill>
                <a:prstDash val="solid"/>
                <a:miter lim="800000"/>
                <a:headEnd len="sm" w="sm" type="none"/>
                <a:tailEnd len="med" w="med" type="triangle"/>
              </a:ln>
            </p:spPr>
          </p:cxnSp>
        </p:grpSp>
      </p:grpSp>
      <p:sp>
        <p:nvSpPr>
          <p:cNvPr id="1031" name="Google Shape;1031;p26"/>
          <p:cNvSpPr txBox="1"/>
          <p:nvPr/>
        </p:nvSpPr>
        <p:spPr>
          <a:xfrm>
            <a:off x="9219338" y="3001194"/>
            <a:ext cx="533944"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Gap</a:t>
            </a:r>
            <a:endParaRPr b="0" i="0" sz="1200" u="none" cap="none" strike="noStrike">
              <a:solidFill>
                <a:srgbClr val="000000"/>
              </a:solidFill>
              <a:latin typeface="Arial"/>
              <a:ea typeface="Arial"/>
              <a:cs typeface="Arial"/>
              <a:sym typeface="Arial"/>
            </a:endParaRPr>
          </a:p>
        </p:txBody>
      </p:sp>
      <p:sp>
        <p:nvSpPr>
          <p:cNvPr id="1032" name="Google Shape;1032;p26"/>
          <p:cNvSpPr txBox="1"/>
          <p:nvPr/>
        </p:nvSpPr>
        <p:spPr>
          <a:xfrm>
            <a:off x="860153" y="4060591"/>
            <a:ext cx="6165899" cy="1041511"/>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10000"/>
              </a:lnSpc>
              <a:spcBef>
                <a:spcPts val="0"/>
              </a:spcBef>
              <a:spcAft>
                <a:spcPts val="0"/>
              </a:spcAft>
              <a:buClr>
                <a:srgbClr val="000000"/>
              </a:buClr>
              <a:buSzPts val="1665"/>
              <a:buFont typeface="Arial"/>
              <a:buChar char="•"/>
            </a:pPr>
            <a:r>
              <a:rPr b="1" lang="en-US" sz="1400">
                <a:solidFill>
                  <a:srgbClr val="000000"/>
                </a:solidFill>
                <a:latin typeface="Tahoma"/>
                <a:ea typeface="Tahoma"/>
                <a:cs typeface="Tahoma"/>
                <a:sym typeface="Tahoma"/>
              </a:rPr>
              <a:t>Y</a:t>
            </a:r>
            <a:r>
              <a:rPr b="1" i="0" lang="en-US" sz="1400" u="none" cap="none" strike="noStrike">
                <a:solidFill>
                  <a:srgbClr val="000000"/>
                </a:solidFill>
                <a:latin typeface="Tahoma"/>
                <a:ea typeface="Tahoma"/>
                <a:cs typeface="Tahoma"/>
                <a:sym typeface="Tahoma"/>
              </a:rPr>
              <a:t>our LED modules (35 or 102) contain 2-way LEDs, which</a:t>
            </a:r>
            <a:r>
              <a:rPr b="1" i="0" lang="en-US" sz="1400" u="none" cap="none" strike="noStrike">
                <a:solidFill>
                  <a:srgbClr val="000000"/>
                </a:solidFill>
                <a:latin typeface="Tahoma"/>
                <a:ea typeface="Tahoma"/>
                <a:cs typeface="Tahoma"/>
                <a:sym typeface="Tahoma"/>
              </a:rPr>
              <a:t> you can think of like 2 LEDs side-by-side, each allowing current to flow in the opposite direction</a:t>
            </a:r>
            <a:r>
              <a:rPr b="1" i="0" lang="en-US" sz="1400" u="none" cap="none" strike="noStrike">
                <a:solidFill>
                  <a:srgbClr val="000000"/>
                </a:solidFill>
                <a:latin typeface="Tahoma"/>
                <a:ea typeface="Tahoma"/>
                <a:cs typeface="Tahoma"/>
                <a:sym typeface="Tahoma"/>
              </a:rPr>
              <a:t>.  </a:t>
            </a:r>
            <a:r>
              <a:rPr b="1" lang="en-US" sz="1400">
                <a:solidFill>
                  <a:srgbClr val="000000"/>
                </a:solidFill>
                <a:latin typeface="Tahoma"/>
                <a:ea typeface="Tahoma"/>
                <a:cs typeface="Tahoma"/>
                <a:sym typeface="Tahoma"/>
              </a:rPr>
              <a:t>Current can flow in either direction but will make only one of the LEDs light.</a:t>
            </a:r>
            <a:endParaRPr b="0" i="0" sz="1200" u="none" cap="none" strike="noStrike">
              <a:solidFill>
                <a:srgbClr val="000000"/>
              </a:solidFill>
              <a:latin typeface="Tahoma"/>
              <a:ea typeface="Tahoma"/>
              <a:cs typeface="Tahoma"/>
              <a:sym typeface="Tahoma"/>
            </a:endParaRPr>
          </a:p>
        </p:txBody>
      </p:sp>
      <p:grpSp>
        <p:nvGrpSpPr>
          <p:cNvPr id="1033" name="Google Shape;1033;p26"/>
          <p:cNvGrpSpPr/>
          <p:nvPr/>
        </p:nvGrpSpPr>
        <p:grpSpPr>
          <a:xfrm>
            <a:off x="1100122" y="5422657"/>
            <a:ext cx="4592456" cy="1041511"/>
            <a:chOff x="860154" y="5365499"/>
            <a:chExt cx="4592456" cy="1041511"/>
          </a:xfrm>
        </p:grpSpPr>
        <p:sp>
          <p:nvSpPr>
            <p:cNvPr id="1034" name="Google Shape;1034;p26"/>
            <p:cNvSpPr/>
            <p:nvPr/>
          </p:nvSpPr>
          <p:spPr>
            <a:xfrm>
              <a:off x="860154" y="5365499"/>
              <a:ext cx="4592456" cy="1041511"/>
            </a:xfrm>
            <a:prstGeom prst="wedgeRoundRectCallout">
              <a:avLst>
                <a:gd fmla="val 61578" name="adj1"/>
                <a:gd fmla="val -25962"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35" name="Google Shape;1035;p26"/>
            <p:cNvSpPr txBox="1"/>
            <p:nvPr/>
          </p:nvSpPr>
          <p:spPr>
            <a:xfrm>
              <a:off x="897131" y="5395590"/>
              <a:ext cx="4518503" cy="981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Calibri"/>
                  <a:ea typeface="Calibri"/>
                  <a:cs typeface="Calibri"/>
                  <a:sym typeface="Calibri"/>
                </a:rPr>
                <a:t>Seymour Says: </a:t>
              </a:r>
              <a:endParaRPr b="0" i="0" sz="1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Approximately 40-50% of the electrical energy (</a:t>
              </a:r>
              <a:r>
                <a:rPr b="1" i="0" lang="en-US" sz="1400" u="none" cap="none" strike="noStrike">
                  <a:solidFill>
                    <a:srgbClr val="FF0000"/>
                  </a:solidFill>
                  <a:latin typeface="Calibri"/>
                  <a:ea typeface="Calibri"/>
                  <a:cs typeface="Calibri"/>
                  <a:sym typeface="Calibri"/>
                </a:rPr>
                <a:t>Current</a:t>
              </a:r>
              <a:r>
                <a:rPr b="1" i="0" lang="en-US" sz="1400" u="none" cap="none" strike="noStrike">
                  <a:solidFill>
                    <a:srgbClr val="000000"/>
                  </a:solidFill>
                  <a:latin typeface="Calibri"/>
                  <a:ea typeface="Calibri"/>
                  <a:cs typeface="Calibri"/>
                  <a:sym typeface="Calibri"/>
                </a:rPr>
                <a:t>) is converted to </a:t>
              </a:r>
              <a:r>
                <a:rPr b="1" i="0" lang="en-US" sz="1400" u="none" cap="none" strike="noStrike">
                  <a:solidFill>
                    <a:srgbClr val="FF9900"/>
                  </a:solidFill>
                  <a:latin typeface="Calibri"/>
                  <a:ea typeface="Calibri"/>
                  <a:cs typeface="Calibri"/>
                  <a:sym typeface="Calibri"/>
                </a:rPr>
                <a:t>Light</a:t>
              </a:r>
              <a:r>
                <a:rPr b="1" i="0" lang="en-US" sz="1400" u="none" cap="none" strike="noStrike">
                  <a:solidFill>
                    <a:srgbClr val="000000"/>
                  </a:solidFill>
                  <a:latin typeface="Calibri"/>
                  <a:ea typeface="Calibri"/>
                  <a:cs typeface="Calibri"/>
                  <a:sym typeface="Calibri"/>
                </a:rPr>
                <a:t> energy in an LED, and about 50-60% of the electrical energy is still converted to heat energy.</a:t>
              </a:r>
              <a:endParaRPr b="0" i="0" sz="1400" u="none" cap="none" strike="noStrike">
                <a:solidFill>
                  <a:srgbClr val="000000"/>
                </a:solidFill>
                <a:latin typeface="Calibri"/>
                <a:ea typeface="Calibri"/>
                <a:cs typeface="Calibri"/>
                <a:sym typeface="Calibri"/>
              </a:endParaRPr>
            </a:p>
          </p:txBody>
        </p:sp>
      </p:grpSp>
      <p:grpSp>
        <p:nvGrpSpPr>
          <p:cNvPr id="1036" name="Google Shape;1036;p26"/>
          <p:cNvGrpSpPr/>
          <p:nvPr/>
        </p:nvGrpSpPr>
        <p:grpSpPr>
          <a:xfrm>
            <a:off x="8906126" y="1377236"/>
            <a:ext cx="1140499" cy="1130329"/>
            <a:chOff x="8906126" y="1436553"/>
            <a:chExt cx="1140499" cy="1130329"/>
          </a:xfrm>
        </p:grpSpPr>
        <p:cxnSp>
          <p:nvCxnSpPr>
            <p:cNvPr id="1037" name="Google Shape;1037;p26"/>
            <p:cNvCxnSpPr/>
            <p:nvPr/>
          </p:nvCxnSpPr>
          <p:spPr>
            <a:xfrm rot="10800000">
              <a:off x="8906126" y="1962955"/>
              <a:ext cx="321684" cy="602534"/>
            </a:xfrm>
            <a:prstGeom prst="straightConnector1">
              <a:avLst/>
            </a:prstGeom>
            <a:noFill/>
            <a:ln cap="flat" cmpd="sng" w="57150">
              <a:solidFill>
                <a:schemeClr val="accent4"/>
              </a:solidFill>
              <a:prstDash val="solid"/>
              <a:miter lim="800000"/>
              <a:headEnd len="sm" w="sm" type="none"/>
              <a:tailEnd len="med" w="med" type="triangle"/>
            </a:ln>
          </p:spPr>
        </p:cxnSp>
        <p:cxnSp>
          <p:nvCxnSpPr>
            <p:cNvPr id="1038" name="Google Shape;1038;p26"/>
            <p:cNvCxnSpPr/>
            <p:nvPr/>
          </p:nvCxnSpPr>
          <p:spPr>
            <a:xfrm rot="10800000">
              <a:off x="9227030" y="1852980"/>
              <a:ext cx="176787" cy="665414"/>
            </a:xfrm>
            <a:prstGeom prst="straightConnector1">
              <a:avLst/>
            </a:prstGeom>
            <a:noFill/>
            <a:ln cap="flat" cmpd="sng" w="57150">
              <a:solidFill>
                <a:schemeClr val="accent4"/>
              </a:solidFill>
              <a:prstDash val="solid"/>
              <a:miter lim="800000"/>
              <a:headEnd len="sm" w="sm" type="none"/>
              <a:tailEnd len="med" w="med" type="triangle"/>
            </a:ln>
          </p:spPr>
        </p:cxnSp>
        <p:cxnSp>
          <p:nvCxnSpPr>
            <p:cNvPr id="1039" name="Google Shape;1039;p26"/>
            <p:cNvCxnSpPr/>
            <p:nvPr/>
          </p:nvCxnSpPr>
          <p:spPr>
            <a:xfrm flipH="1" rot="10800000">
              <a:off x="9588294" y="1868814"/>
              <a:ext cx="163423" cy="641758"/>
            </a:xfrm>
            <a:prstGeom prst="straightConnector1">
              <a:avLst/>
            </a:prstGeom>
            <a:noFill/>
            <a:ln cap="flat" cmpd="sng" w="57150">
              <a:solidFill>
                <a:schemeClr val="accent4"/>
              </a:solidFill>
              <a:prstDash val="solid"/>
              <a:miter lim="800000"/>
              <a:headEnd len="sm" w="sm" type="none"/>
              <a:tailEnd len="med" w="med" type="triangle"/>
            </a:ln>
          </p:spPr>
        </p:cxnSp>
        <p:cxnSp>
          <p:nvCxnSpPr>
            <p:cNvPr id="1040" name="Google Shape;1040;p26"/>
            <p:cNvCxnSpPr/>
            <p:nvPr/>
          </p:nvCxnSpPr>
          <p:spPr>
            <a:xfrm flipH="1" rot="10800000">
              <a:off x="9749136" y="2059718"/>
              <a:ext cx="297489" cy="507164"/>
            </a:xfrm>
            <a:prstGeom prst="straightConnector1">
              <a:avLst/>
            </a:prstGeom>
            <a:noFill/>
            <a:ln cap="flat" cmpd="sng" w="57150">
              <a:solidFill>
                <a:schemeClr val="accent4"/>
              </a:solidFill>
              <a:prstDash val="solid"/>
              <a:miter lim="800000"/>
              <a:headEnd len="sm" w="sm" type="none"/>
              <a:tailEnd len="med" w="med" type="triangle"/>
            </a:ln>
          </p:spPr>
        </p:cxnSp>
        <p:sp>
          <p:nvSpPr>
            <p:cNvPr id="1041" name="Google Shape;1041;p26"/>
            <p:cNvSpPr txBox="1"/>
            <p:nvPr/>
          </p:nvSpPr>
          <p:spPr>
            <a:xfrm>
              <a:off x="8960663" y="1436553"/>
              <a:ext cx="1030326"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9900"/>
                  </a:solidFill>
                  <a:latin typeface="Calibri"/>
                  <a:ea typeface="Calibri"/>
                  <a:cs typeface="Calibri"/>
                  <a:sym typeface="Calibri"/>
                </a:rPr>
                <a:t>Light</a:t>
              </a:r>
              <a:endParaRPr b="0" i="0" sz="1400" u="none" cap="none" strike="noStrike">
                <a:solidFill>
                  <a:srgbClr val="000000"/>
                </a:solidFill>
                <a:latin typeface="Arial"/>
                <a:ea typeface="Arial"/>
                <a:cs typeface="Arial"/>
                <a:sym typeface="Arial"/>
              </a:endParaRPr>
            </a:p>
          </p:txBody>
        </p:sp>
      </p:grpSp>
      <p:grpSp>
        <p:nvGrpSpPr>
          <p:cNvPr id="1042" name="Google Shape;1042;p26"/>
          <p:cNvGrpSpPr/>
          <p:nvPr/>
        </p:nvGrpSpPr>
        <p:grpSpPr>
          <a:xfrm>
            <a:off x="9301413" y="2682295"/>
            <a:ext cx="638733" cy="346710"/>
            <a:chOff x="9803122" y="2382376"/>
            <a:chExt cx="638733" cy="346710"/>
          </a:xfrm>
        </p:grpSpPr>
        <p:sp>
          <p:nvSpPr>
            <p:cNvPr id="1043" name="Google Shape;1043;p26"/>
            <p:cNvSpPr/>
            <p:nvPr/>
          </p:nvSpPr>
          <p:spPr>
            <a:xfrm>
              <a:off x="9955522" y="2591926"/>
              <a:ext cx="137160" cy="13716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4" name="Google Shape;1044;p26"/>
            <p:cNvSpPr/>
            <p:nvPr/>
          </p:nvSpPr>
          <p:spPr>
            <a:xfrm>
              <a:off x="9803122" y="2382376"/>
              <a:ext cx="137160" cy="13716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045" name="Google Shape;1045;p26"/>
            <p:cNvCxnSpPr/>
            <p:nvPr/>
          </p:nvCxnSpPr>
          <p:spPr>
            <a:xfrm rot="10800000">
              <a:off x="10131876" y="2638598"/>
              <a:ext cx="309979" cy="2858"/>
            </a:xfrm>
            <a:prstGeom prst="straightConnector1">
              <a:avLst/>
            </a:prstGeom>
            <a:noFill/>
            <a:ln cap="flat" cmpd="sng" w="9525">
              <a:solidFill>
                <a:schemeClr val="dk1"/>
              </a:solidFill>
              <a:prstDash val="solid"/>
              <a:miter lim="800000"/>
              <a:headEnd len="sm" w="sm" type="none"/>
              <a:tailEnd len="med" w="med" type="triangle"/>
            </a:ln>
          </p:spPr>
        </p:cxnSp>
        <p:cxnSp>
          <p:nvCxnSpPr>
            <p:cNvPr id="1046" name="Google Shape;1046;p26"/>
            <p:cNvCxnSpPr/>
            <p:nvPr/>
          </p:nvCxnSpPr>
          <p:spPr>
            <a:xfrm rot="10800000">
              <a:off x="9979476" y="2467148"/>
              <a:ext cx="309979" cy="2858"/>
            </a:xfrm>
            <a:prstGeom prst="straightConnector1">
              <a:avLst/>
            </a:prstGeom>
            <a:noFill/>
            <a:ln cap="flat" cmpd="sng" w="9525">
              <a:solidFill>
                <a:schemeClr val="dk1"/>
              </a:solidFill>
              <a:prstDash val="solid"/>
              <a:miter lim="800000"/>
              <a:headEnd len="sm" w="sm" type="none"/>
              <a:tailEnd len="med" w="med" type="triangle"/>
            </a:ln>
          </p:spPr>
        </p:cxnSp>
      </p:grpSp>
      <p:sp>
        <p:nvSpPr>
          <p:cNvPr id="1047" name="Google Shape;1047;p26"/>
          <p:cNvSpPr txBox="1"/>
          <p:nvPr/>
        </p:nvSpPr>
        <p:spPr>
          <a:xfrm>
            <a:off x="8493451" y="5592493"/>
            <a:ext cx="1923662" cy="35091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US" sz="1400">
                <a:solidFill>
                  <a:srgbClr val="5C0F8C"/>
                </a:solidFill>
                <a:latin typeface="Tahoma"/>
                <a:ea typeface="Tahoma"/>
                <a:cs typeface="Tahoma"/>
                <a:sym typeface="Tahoma"/>
              </a:rPr>
              <a:t>LEDs</a:t>
            </a:r>
            <a:r>
              <a:rPr b="1" i="0" lang="en-US" sz="1400" u="none" cap="none" strike="noStrike">
                <a:solidFill>
                  <a:srgbClr val="5C0F8C"/>
                </a:solidFill>
                <a:latin typeface="Tahoma"/>
                <a:ea typeface="Tahoma"/>
                <a:cs typeface="Tahoma"/>
                <a:sym typeface="Tahoma"/>
              </a:rPr>
              <a:t> (</a:t>
            </a:r>
            <a:r>
              <a:rPr b="1" lang="en-US" sz="1400">
                <a:solidFill>
                  <a:srgbClr val="5C0F8C"/>
                </a:solidFill>
                <a:latin typeface="Tahoma"/>
                <a:ea typeface="Tahoma"/>
                <a:cs typeface="Tahoma"/>
                <a:sym typeface="Tahoma"/>
              </a:rPr>
              <a:t>35 &amp; 102</a:t>
            </a:r>
            <a:r>
              <a:rPr b="1" i="0" lang="en-US" sz="1400" u="none" cap="none" strike="noStrike">
                <a:solidFill>
                  <a:srgbClr val="5C0F8C"/>
                </a:solidFill>
                <a:latin typeface="Tahoma"/>
                <a:ea typeface="Tahoma"/>
                <a:cs typeface="Tahoma"/>
                <a:sym typeface="Tahoma"/>
              </a:rPr>
              <a:t>)</a:t>
            </a:r>
            <a:endParaRPr b="0" i="0" sz="1400" u="none" cap="none" strike="noStrike">
              <a:solidFill>
                <a:srgbClr val="5C0F8C"/>
              </a:solidFill>
              <a:latin typeface="Tahoma"/>
              <a:ea typeface="Tahoma"/>
              <a:cs typeface="Tahoma"/>
              <a:sym typeface="Tahoma"/>
            </a:endParaRPr>
          </a:p>
        </p:txBody>
      </p:sp>
      <p:pic>
        <p:nvPicPr>
          <p:cNvPr id="1048" name="Google Shape;1048;p26"/>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pic>
        <p:nvPicPr>
          <p:cNvPr id="1049" name="Google Shape;1049;p26"/>
          <p:cNvPicPr preferRelativeResize="0"/>
          <p:nvPr/>
        </p:nvPicPr>
        <p:blipFill rotWithShape="1">
          <a:blip r:embed="rId5">
            <a:alphaModFix/>
          </a:blip>
          <a:srcRect b="0" l="0" r="0" t="0"/>
          <a:stretch/>
        </p:blipFill>
        <p:spPr>
          <a:xfrm>
            <a:off x="9607943" y="4250949"/>
            <a:ext cx="1170648" cy="1088136"/>
          </a:xfrm>
          <a:prstGeom prst="rect">
            <a:avLst/>
          </a:prstGeom>
          <a:noFill/>
          <a:ln>
            <a:noFill/>
          </a:ln>
        </p:spPr>
      </p:pic>
      <p:pic>
        <p:nvPicPr>
          <p:cNvPr id="1050" name="Google Shape;1050;p26"/>
          <p:cNvPicPr preferRelativeResize="0"/>
          <p:nvPr/>
        </p:nvPicPr>
        <p:blipFill rotWithShape="1">
          <a:blip r:embed="rId6">
            <a:alphaModFix/>
          </a:blip>
          <a:srcRect b="0" l="0" r="0" t="0"/>
          <a:stretch/>
        </p:blipFill>
        <p:spPr>
          <a:xfrm>
            <a:off x="7705884" y="4024551"/>
            <a:ext cx="1924283" cy="1539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500"/>
                                        <p:tgtEl>
                                          <p:spTgt spid="10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1"/>
                                        </p:tgtEl>
                                        <p:attrNameLst>
                                          <p:attrName>style.visibility</p:attrName>
                                        </p:attrNameLst>
                                      </p:cBhvr>
                                      <p:to>
                                        <p:strVal val="visible"/>
                                      </p:to>
                                    </p:set>
                                    <p:anim calcmode="lin" valueType="num">
                                      <p:cBhvr additive="base">
                                        <p:cTn dur="500"/>
                                        <p:tgtEl>
                                          <p:spTgt spid="1011"/>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750"/>
                                        <p:tgtEl>
                                          <p:spTgt spid="10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8"/>
                                        </p:tgtEl>
                                        <p:attrNameLst>
                                          <p:attrName>style.visibility</p:attrName>
                                        </p:attrNameLst>
                                      </p:cBhvr>
                                      <p:to>
                                        <p:strVal val="visible"/>
                                      </p:to>
                                    </p:set>
                                    <p:anim calcmode="lin" valueType="num">
                                      <p:cBhvr additive="base">
                                        <p:cTn dur="500"/>
                                        <p:tgtEl>
                                          <p:spTgt spid="101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19"/>
                                        </p:tgtEl>
                                        <p:attrNameLst>
                                          <p:attrName>style.visibility</p:attrName>
                                        </p:attrNameLst>
                                      </p:cBhvr>
                                      <p:to>
                                        <p:strVal val="visible"/>
                                      </p:to>
                                    </p:set>
                                    <p:animEffect filter="fade" transition="in">
                                      <p:cBhvr>
                                        <p:cTn dur="750"/>
                                        <p:tgtEl>
                                          <p:spTgt spid="10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3">
                                            <p:txEl>
                                              <p:pRg end="0" st="0"/>
                                            </p:txEl>
                                          </p:spTgt>
                                        </p:tgtEl>
                                        <p:attrNameLst>
                                          <p:attrName>style.visibility</p:attrName>
                                        </p:attrNameLst>
                                      </p:cBhvr>
                                      <p:to>
                                        <p:strVal val="visible"/>
                                      </p:to>
                                    </p:set>
                                    <p:anim calcmode="lin" valueType="num">
                                      <p:cBhvr additive="base">
                                        <p:cTn dur="500"/>
                                        <p:tgtEl>
                                          <p:spTgt spid="1013">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750"/>
                                        <p:tgtEl>
                                          <p:spTgt spid="1014"/>
                                        </p:tgtEl>
                                      </p:cBhvr>
                                    </p:animEffect>
                                  </p:childTnLst>
                                </p:cTn>
                              </p:par>
                            </p:childTnLst>
                          </p:cTn>
                        </p:par>
                        <p:par>
                          <p:cTn fill="hold">
                            <p:stCondLst>
                              <p:cond delay="1250"/>
                            </p:stCondLst>
                            <p:childTnLst>
                              <p:par>
                                <p:cTn fill="hold" nodeType="afterEffect" presetClass="entr" presetID="10" presetSubtype="0">
                                  <p:stCondLst>
                                    <p:cond delay="250"/>
                                  </p:stCondLst>
                                  <p:childTnLst>
                                    <p:set>
                                      <p:cBhvr>
                                        <p:cTn dur="1" fill="hold">
                                          <p:stCondLst>
                                            <p:cond delay="0"/>
                                          </p:stCondLst>
                                        </p:cTn>
                                        <p:tgtEl>
                                          <p:spTgt spid="1042"/>
                                        </p:tgtEl>
                                        <p:attrNameLst>
                                          <p:attrName>style.visibility</p:attrName>
                                        </p:attrNameLst>
                                      </p:cBhvr>
                                      <p:to>
                                        <p:strVal val="visible"/>
                                      </p:to>
                                    </p:set>
                                    <p:animEffect filter="fade" transition="in">
                                      <p:cBhvr>
                                        <p:cTn dur="750"/>
                                        <p:tgtEl>
                                          <p:spTgt spid="10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0"/>
                                        </p:tgtEl>
                                        <p:attrNameLst>
                                          <p:attrName>style.visibility</p:attrName>
                                        </p:attrNameLst>
                                      </p:cBhvr>
                                      <p:to>
                                        <p:strVal val="visible"/>
                                      </p:to>
                                    </p:set>
                                    <p:anim calcmode="lin" valueType="num">
                                      <p:cBhvr additive="base">
                                        <p:cTn dur="500"/>
                                        <p:tgtEl>
                                          <p:spTgt spid="1010"/>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 presetSubtype="0">
                                  <p:stCondLst>
                                    <p:cond delay="250"/>
                                  </p:stCondLst>
                                  <p:childTnLst>
                                    <p:set>
                                      <p:cBhvr>
                                        <p:cTn dur="1" fill="hold">
                                          <p:stCondLst>
                                            <p:cond delay="0"/>
                                          </p:stCondLst>
                                        </p:cTn>
                                        <p:tgtEl>
                                          <p:spTgt spid="1031"/>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 presetSubtype="0">
                                  <p:stCondLst>
                                    <p:cond delay="0"/>
                                  </p:stCondLst>
                                  <p:childTnLst>
                                    <p:set>
                                      <p:cBhvr>
                                        <p:cTn dur="1" fill="hold">
                                          <p:stCondLst>
                                            <p:cond delay="0"/>
                                          </p:stCondLst>
                                        </p:cTn>
                                        <p:tgtEl>
                                          <p:spTgt spid="10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09">
                                            <p:txEl>
                                              <p:pRg end="0" st="0"/>
                                            </p:txEl>
                                          </p:spTgt>
                                        </p:tgtEl>
                                        <p:attrNameLst>
                                          <p:attrName>style.visibility</p:attrName>
                                        </p:attrNameLst>
                                      </p:cBhvr>
                                      <p:to>
                                        <p:strVal val="visible"/>
                                      </p:to>
                                    </p:set>
                                    <p:anim calcmode="lin" valueType="num">
                                      <p:cBhvr additive="base">
                                        <p:cTn dur="500"/>
                                        <p:tgtEl>
                                          <p:spTgt spid="100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32">
                                            <p:txEl>
                                              <p:pRg end="0" st="0"/>
                                            </p:txEl>
                                          </p:spTgt>
                                        </p:tgtEl>
                                        <p:attrNameLst>
                                          <p:attrName>style.visibility</p:attrName>
                                        </p:attrNameLst>
                                      </p:cBhvr>
                                      <p:to>
                                        <p:strVal val="visible"/>
                                      </p:to>
                                    </p:set>
                                    <p:anim calcmode="lin" valueType="num">
                                      <p:cBhvr additive="base">
                                        <p:cTn dur="500"/>
                                        <p:tgtEl>
                                          <p:spTgt spid="1032">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1500"/>
                                        <p:tgtEl>
                                          <p:spTgt spid="1050"/>
                                        </p:tgtEl>
                                      </p:cBhvr>
                                    </p:animEffect>
                                  </p:childTnLst>
                                </p:cTn>
                              </p:par>
                              <p:par>
                                <p:cTn fill="hold" nodeType="with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1500"/>
                                        <p:tgtEl>
                                          <p:spTgt spid="1049"/>
                                        </p:tgtEl>
                                      </p:cBhvr>
                                    </p:animEffect>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047"/>
                                        </p:tgtEl>
                                        <p:attrNameLst>
                                          <p:attrName>style.visibility</p:attrName>
                                        </p:attrNameLst>
                                      </p:cBhvr>
                                      <p:to>
                                        <p:strVal val="visible"/>
                                      </p:to>
                                    </p:set>
                                    <p:anim calcmode="lin" valueType="num">
                                      <p:cBhvr additive="base">
                                        <p:cTn dur="250"/>
                                        <p:tgtEl>
                                          <p:spTgt spid="10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12"/>
                                        </p:tgtEl>
                                        <p:attrNameLst>
                                          <p:attrName>style.visibility</p:attrName>
                                        </p:attrNameLst>
                                      </p:cBhvr>
                                      <p:to>
                                        <p:strVal val="visible"/>
                                      </p:to>
                                    </p:set>
                                    <p:anim calcmode="lin" valueType="num">
                                      <p:cBhvr additive="base">
                                        <p:cTn dur="500"/>
                                        <p:tgtEl>
                                          <p:spTgt spid="101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3" presetSubtype="16">
                                  <p:stCondLst>
                                    <p:cond delay="250"/>
                                  </p:stCondLst>
                                  <p:childTnLst>
                                    <p:set>
                                      <p:cBhvr>
                                        <p:cTn dur="1" fill="hold">
                                          <p:stCondLst>
                                            <p:cond delay="0"/>
                                          </p:stCondLst>
                                        </p:cTn>
                                        <p:tgtEl>
                                          <p:spTgt spid="1008"/>
                                        </p:tgtEl>
                                        <p:attrNameLst>
                                          <p:attrName>style.visibility</p:attrName>
                                        </p:attrNameLst>
                                      </p:cBhvr>
                                      <p:to>
                                        <p:strVal val="visible"/>
                                      </p:to>
                                    </p:set>
                                    <p:anim calcmode="lin" valueType="num">
                                      <p:cBhvr additive="base">
                                        <p:cTn dur="500"/>
                                        <p:tgtEl>
                                          <p:spTgt spid="1008"/>
                                        </p:tgtEl>
                                        <p:attrNameLst>
                                          <p:attrName>ppt_w</p:attrName>
                                        </p:attrNameLst>
                                      </p:cBhvr>
                                      <p:tavLst>
                                        <p:tav fmla="" tm="0">
                                          <p:val>
                                            <p:strVal val="0"/>
                                          </p:val>
                                        </p:tav>
                                        <p:tav fmla="" tm="100000">
                                          <p:val>
                                            <p:strVal val="#ppt_w"/>
                                          </p:val>
                                        </p:tav>
                                      </p:tavLst>
                                    </p:anim>
                                    <p:anim calcmode="lin" valueType="num">
                                      <p:cBhvr additive="base">
                                        <p:cTn dur="500"/>
                                        <p:tgtEl>
                                          <p:spTgt spid="1008"/>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250"/>
                                  </p:stCondLst>
                                  <p:childTnLst>
                                    <p:set>
                                      <p:cBhvr>
                                        <p:cTn dur="1" fill="hold">
                                          <p:stCondLst>
                                            <p:cond delay="0"/>
                                          </p:stCondLst>
                                        </p:cTn>
                                        <p:tgtEl>
                                          <p:spTgt spid="1033"/>
                                        </p:tgtEl>
                                        <p:attrNameLst>
                                          <p:attrName>style.visibility</p:attrName>
                                        </p:attrNameLst>
                                      </p:cBhvr>
                                      <p:to>
                                        <p:strVal val="visible"/>
                                      </p:to>
                                    </p:set>
                                    <p:animEffect filter="fade" transition="in">
                                      <p:cBhvr>
                                        <p:cTn dur="1000"/>
                                        <p:tgtEl>
                                          <p:spTgt spid="10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pic>
        <p:nvPicPr>
          <p:cNvPr id="1055" name="Google Shape;1055;p27"/>
          <p:cNvPicPr preferRelativeResize="0"/>
          <p:nvPr/>
        </p:nvPicPr>
        <p:blipFill rotWithShape="1">
          <a:blip r:embed="rId3">
            <a:alphaModFix/>
          </a:blip>
          <a:srcRect b="0" l="0" r="0" t="0"/>
          <a:stretch/>
        </p:blipFill>
        <p:spPr>
          <a:xfrm>
            <a:off x="8376332" y="3347626"/>
            <a:ext cx="3570387" cy="2856310"/>
          </a:xfrm>
          <a:prstGeom prst="rect">
            <a:avLst/>
          </a:prstGeom>
          <a:noFill/>
          <a:ln>
            <a:noFill/>
          </a:ln>
        </p:spPr>
      </p:pic>
      <p:sp>
        <p:nvSpPr>
          <p:cNvPr id="1056" name="Google Shape;1056;p27"/>
          <p:cNvSpPr txBox="1"/>
          <p:nvPr>
            <p:ph idx="1" type="body"/>
          </p:nvPr>
        </p:nvSpPr>
        <p:spPr>
          <a:xfrm>
            <a:off x="882161" y="4094314"/>
            <a:ext cx="5584181" cy="328477"/>
          </a:xfrm>
          <a:prstGeom prst="rect">
            <a:avLst/>
          </a:prstGeom>
          <a:noFill/>
          <a:ln>
            <a:noFill/>
          </a:ln>
        </p:spPr>
        <p:txBody>
          <a:bodyPr anchorCtr="0" anchor="t" bIns="45700" lIns="91425" spcFirstLastPara="1" rIns="91425" wrap="square" tIns="45700">
            <a:noAutofit/>
          </a:bodyPr>
          <a:lstStyle/>
          <a:p>
            <a:pPr indent="-112713" lvl="1" marL="395288" rtl="0" algn="just">
              <a:lnSpc>
                <a:spcPct val="120000"/>
              </a:lnSpc>
              <a:spcBef>
                <a:spcPts val="0"/>
              </a:spcBef>
              <a:spcAft>
                <a:spcPts val="0"/>
              </a:spcAft>
              <a:buClr>
                <a:schemeClr val="dk1"/>
              </a:buClr>
              <a:buSzPts val="1600"/>
              <a:buFont typeface="Noto Sans Symbols"/>
              <a:buChar char="▪"/>
            </a:pPr>
            <a:r>
              <a:rPr lang="en-US" sz="1400">
                <a:latin typeface="Tahoma"/>
                <a:ea typeface="Tahoma"/>
                <a:cs typeface="Tahoma"/>
                <a:sym typeface="Tahoma"/>
              </a:rPr>
              <a:t>Notice that the LED (35) is still on (current is still flowing through one of the LEDs).</a:t>
            </a:r>
            <a:endParaRPr sz="2000">
              <a:latin typeface="Tahoma"/>
              <a:ea typeface="Tahoma"/>
              <a:cs typeface="Tahoma"/>
              <a:sym typeface="Tahoma"/>
            </a:endParaRPr>
          </a:p>
        </p:txBody>
      </p:sp>
      <p:sp>
        <p:nvSpPr>
          <p:cNvPr id="1057" name="Google Shape;1057;p27"/>
          <p:cNvSpPr txBox="1"/>
          <p:nvPr/>
        </p:nvSpPr>
        <p:spPr>
          <a:xfrm>
            <a:off x="874405" y="1445807"/>
            <a:ext cx="5584181" cy="368580"/>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2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Build the circuit shown.</a:t>
            </a:r>
            <a:endParaRPr b="0" i="0" sz="1100" u="none" cap="none" strike="noStrike">
              <a:solidFill>
                <a:srgbClr val="000000"/>
              </a:solidFill>
              <a:latin typeface="Tahoma"/>
              <a:ea typeface="Tahoma"/>
              <a:cs typeface="Tahoma"/>
              <a:sym typeface="Tahoma"/>
            </a:endParaRPr>
          </a:p>
        </p:txBody>
      </p:sp>
      <p:sp>
        <p:nvSpPr>
          <p:cNvPr id="1058" name="Google Shape;1058;p27"/>
          <p:cNvSpPr txBox="1"/>
          <p:nvPr/>
        </p:nvSpPr>
        <p:spPr>
          <a:xfrm>
            <a:off x="874405" y="1828689"/>
            <a:ext cx="5586529" cy="402955"/>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20000"/>
              </a:lnSpc>
              <a:spcBef>
                <a:spcPts val="0"/>
              </a:spcBef>
              <a:spcAft>
                <a:spcPts val="0"/>
              </a:spcAft>
              <a:buClr>
                <a:srgbClr val="000000"/>
              </a:buClr>
              <a:buSzPts val="2000"/>
              <a:buFont typeface="Arial"/>
              <a:buChar char="•"/>
            </a:pPr>
            <a:r>
              <a:rPr b="1" lang="en-US" sz="1600">
                <a:solidFill>
                  <a:srgbClr val="000000"/>
                </a:solidFill>
                <a:latin typeface="Tahoma"/>
                <a:ea typeface="Tahoma"/>
                <a:cs typeface="Tahoma"/>
                <a:sym typeface="Tahoma"/>
              </a:rPr>
              <a:t>Notice that the LED (35) is ON. </a:t>
            </a:r>
            <a:endParaRPr b="0" i="0" sz="1100" u="none" cap="none" strike="noStrike">
              <a:solidFill>
                <a:srgbClr val="000000"/>
              </a:solidFill>
              <a:latin typeface="Tahoma"/>
              <a:ea typeface="Tahoma"/>
              <a:cs typeface="Tahoma"/>
              <a:sym typeface="Tahoma"/>
            </a:endParaRPr>
          </a:p>
        </p:txBody>
      </p:sp>
      <p:sp>
        <p:nvSpPr>
          <p:cNvPr id="1059" name="Google Shape;1059;p27"/>
          <p:cNvSpPr txBox="1"/>
          <p:nvPr/>
        </p:nvSpPr>
        <p:spPr>
          <a:xfrm>
            <a:off x="882161" y="3733949"/>
            <a:ext cx="5584180" cy="416088"/>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20000"/>
              </a:lnSpc>
              <a:spcBef>
                <a:spcPts val="0"/>
              </a:spcBef>
              <a:spcAft>
                <a:spcPts val="0"/>
              </a:spcAft>
              <a:buClr>
                <a:srgbClr val="000000"/>
              </a:buClr>
              <a:buSzPts val="1900"/>
              <a:buFont typeface="Arial"/>
              <a:buChar char="•"/>
            </a:pPr>
            <a:r>
              <a:rPr b="1" i="0" lang="en-US" sz="1600" u="none" cap="none" strike="noStrike">
                <a:solidFill>
                  <a:srgbClr val="000000"/>
                </a:solidFill>
                <a:latin typeface="Tahoma"/>
                <a:ea typeface="Tahoma"/>
                <a:cs typeface="Tahoma"/>
                <a:sym typeface="Tahoma"/>
              </a:rPr>
              <a:t>Rotate the LED (35) as shown.</a:t>
            </a:r>
            <a:endParaRPr b="0" i="0" sz="1100" u="none" cap="none" strike="noStrike">
              <a:solidFill>
                <a:srgbClr val="000000"/>
              </a:solidFill>
              <a:latin typeface="Tahoma"/>
              <a:ea typeface="Tahoma"/>
              <a:cs typeface="Tahoma"/>
              <a:sym typeface="Tahoma"/>
            </a:endParaRPr>
          </a:p>
        </p:txBody>
      </p:sp>
      <p:sp>
        <p:nvSpPr>
          <p:cNvPr id="1060" name="Google Shape;1060;p27"/>
          <p:cNvSpPr txBox="1"/>
          <p:nvPr/>
        </p:nvSpPr>
        <p:spPr>
          <a:xfrm>
            <a:off x="879812" y="2873723"/>
            <a:ext cx="5586529" cy="606193"/>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Look underneath your LED (35) while it is connected to the battery (91B). You should notice that one of the two LEDs is ON.</a:t>
            </a:r>
            <a:endParaRPr b="0" i="0" sz="1400" u="none" cap="none" strike="noStrike">
              <a:solidFill>
                <a:srgbClr val="000000"/>
              </a:solidFill>
              <a:latin typeface="Tahoma"/>
              <a:ea typeface="Tahoma"/>
              <a:cs typeface="Tahoma"/>
              <a:sym typeface="Tahoma"/>
            </a:endParaRPr>
          </a:p>
        </p:txBody>
      </p:sp>
      <p:sp>
        <p:nvSpPr>
          <p:cNvPr id="1061" name="Google Shape;1061;p27"/>
          <p:cNvSpPr txBox="1"/>
          <p:nvPr/>
        </p:nvSpPr>
        <p:spPr>
          <a:xfrm>
            <a:off x="874405" y="4659476"/>
            <a:ext cx="5584181" cy="856464"/>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Look underneath your LED (35) again and you should notice that the other LED is ON this time.  </a:t>
            </a:r>
            <a:endParaRPr b="0" i="0" sz="1200" u="none" cap="none" strike="noStrike">
              <a:solidFill>
                <a:srgbClr val="000000"/>
              </a:solidFill>
              <a:latin typeface="Tahoma"/>
              <a:ea typeface="Tahoma"/>
              <a:cs typeface="Tahoma"/>
              <a:sym typeface="Tahoma"/>
            </a:endParaRPr>
          </a:p>
        </p:txBody>
      </p:sp>
      <p:sp>
        <p:nvSpPr>
          <p:cNvPr id="1062" name="Google Shape;1062;p27"/>
          <p:cNvSpPr txBox="1"/>
          <p:nvPr/>
        </p:nvSpPr>
        <p:spPr>
          <a:xfrm>
            <a:off x="838200" y="5290644"/>
            <a:ext cx="5584181" cy="1263019"/>
          </a:xfrm>
          <a:prstGeom prst="rect">
            <a:avLst/>
          </a:prstGeom>
          <a:noFill/>
          <a:ln>
            <a:noFill/>
          </a:ln>
        </p:spPr>
        <p:txBody>
          <a:bodyPr anchorCtr="0" anchor="t" bIns="45700" lIns="91425" spcFirstLastPara="1" rIns="91425" wrap="square" tIns="45700">
            <a:noAutofit/>
          </a:bodyPr>
          <a:lstStyle/>
          <a:p>
            <a:pPr indent="-177800" lvl="0" marL="177800" marR="0" rtl="0" algn="just">
              <a:lnSpc>
                <a:spcPct val="100000"/>
              </a:lnSpc>
              <a:spcBef>
                <a:spcPts val="0"/>
              </a:spcBef>
              <a:spcAft>
                <a:spcPts val="0"/>
              </a:spcAft>
              <a:buClr>
                <a:srgbClr val="000000"/>
              </a:buClr>
              <a:buSzPts val="2000"/>
              <a:buFont typeface="Arial"/>
              <a:buChar char="•"/>
            </a:pPr>
            <a:r>
              <a:rPr b="1" i="0" lang="en-US" sz="1600" u="none" cap="none" strike="noStrike">
                <a:solidFill>
                  <a:srgbClr val="000000"/>
                </a:solidFill>
                <a:latin typeface="Tahoma"/>
                <a:ea typeface="Tahoma"/>
                <a:cs typeface="Tahoma"/>
                <a:sym typeface="Tahoma"/>
              </a:rPr>
              <a:t>Note</a:t>
            </a:r>
            <a:r>
              <a:rPr b="1" lang="en-US" sz="1600">
                <a:solidFill>
                  <a:srgbClr val="000000"/>
                </a:solidFill>
                <a:latin typeface="Tahoma"/>
                <a:ea typeface="Tahoma"/>
                <a:cs typeface="Tahoma"/>
                <a:sym typeface="Tahoma"/>
              </a:rPr>
              <a:t> that LED (102) works in a similar way, but the two LEDs are internal to the light emitting circuit that makes the light change colors and flash</a:t>
            </a:r>
            <a:r>
              <a:rPr b="1" i="0" lang="en-US" sz="1600" u="none" cap="none" strike="noStrike">
                <a:solidFill>
                  <a:srgbClr val="000000"/>
                </a:solidFill>
                <a:latin typeface="Tahoma"/>
                <a:ea typeface="Tahoma"/>
                <a:cs typeface="Tahoma"/>
                <a:sym typeface="Tahoma"/>
              </a:rPr>
              <a:t>.</a:t>
            </a:r>
            <a:endParaRPr b="0" i="0" sz="1100" u="none" cap="none" strike="noStrike">
              <a:solidFill>
                <a:srgbClr val="000000"/>
              </a:solidFill>
              <a:latin typeface="Tahoma"/>
              <a:ea typeface="Tahoma"/>
              <a:cs typeface="Tahoma"/>
              <a:sym typeface="Tahoma"/>
            </a:endParaRPr>
          </a:p>
        </p:txBody>
      </p:sp>
      <p:sp>
        <p:nvSpPr>
          <p:cNvPr id="1063" name="Google Shape;1063;p27"/>
          <p:cNvSpPr txBox="1"/>
          <p:nvPr/>
        </p:nvSpPr>
        <p:spPr>
          <a:xfrm>
            <a:off x="874406" y="2119735"/>
            <a:ext cx="5586528" cy="608676"/>
          </a:xfrm>
          <a:prstGeom prst="rect">
            <a:avLst/>
          </a:prstGeom>
          <a:noFill/>
          <a:ln>
            <a:noFill/>
          </a:ln>
        </p:spPr>
        <p:txBody>
          <a:bodyPr anchorCtr="0" anchor="t" bIns="45700" lIns="91425" spcFirstLastPara="1" rIns="91425" wrap="square" tIns="45700">
            <a:noAutofit/>
          </a:bodyPr>
          <a:lstStyle/>
          <a:p>
            <a:pPr indent="-112713" lvl="1" marL="395288" marR="0" rtl="0" algn="just">
              <a:lnSpc>
                <a:spcPct val="120000"/>
              </a:lnSpc>
              <a:spcBef>
                <a:spcPts val="0"/>
              </a:spcBef>
              <a:spcAft>
                <a:spcPts val="0"/>
              </a:spcAft>
              <a:buClr>
                <a:srgbClr val="000000"/>
              </a:buClr>
              <a:buSzPts val="1600"/>
              <a:buFont typeface="Noto Sans Symbols"/>
              <a:buChar char="▪"/>
            </a:pPr>
            <a:r>
              <a:rPr b="0" i="0" lang="en-US" sz="1400" u="none" cap="none" strike="noStrike">
                <a:solidFill>
                  <a:srgbClr val="000000"/>
                </a:solidFill>
                <a:latin typeface="Tahoma"/>
                <a:ea typeface="Tahoma"/>
                <a:cs typeface="Tahoma"/>
                <a:sym typeface="Tahoma"/>
              </a:rPr>
              <a:t>The LED (35) is ON because current is flowing through one pair of side-by-side connectors which means current is flowing through one of the LEDs that make up the 2-way LED.</a:t>
            </a:r>
            <a:endParaRPr b="0" i="0" sz="1200" u="none" cap="none" strike="noStrike">
              <a:solidFill>
                <a:srgbClr val="000000"/>
              </a:solidFill>
              <a:latin typeface="Tahoma"/>
              <a:ea typeface="Tahoma"/>
              <a:cs typeface="Tahoma"/>
              <a:sym typeface="Tahoma"/>
            </a:endParaRPr>
          </a:p>
        </p:txBody>
      </p:sp>
      <p:sp>
        <p:nvSpPr>
          <p:cNvPr id="1064" name="Google Shape;106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Experimenting with LEDs</a:t>
            </a:r>
            <a:endParaRPr/>
          </a:p>
        </p:txBody>
      </p:sp>
      <p:pic>
        <p:nvPicPr>
          <p:cNvPr id="1065" name="Google Shape;1065;p27"/>
          <p:cNvPicPr preferRelativeResize="0"/>
          <p:nvPr/>
        </p:nvPicPr>
        <p:blipFill rotWithShape="1">
          <a:blip r:embed="rId4">
            <a:alphaModFix/>
          </a:blip>
          <a:srcRect b="0" l="0" r="0" t="0"/>
          <a:stretch/>
        </p:blipFill>
        <p:spPr>
          <a:xfrm flipH="1">
            <a:off x="6664065" y="2163938"/>
            <a:ext cx="983653" cy="1366185"/>
          </a:xfrm>
          <a:prstGeom prst="rect">
            <a:avLst/>
          </a:prstGeom>
          <a:noFill/>
          <a:ln>
            <a:noFill/>
          </a:ln>
        </p:spPr>
      </p:pic>
      <p:grpSp>
        <p:nvGrpSpPr>
          <p:cNvPr id="1066" name="Google Shape;1066;p27"/>
          <p:cNvGrpSpPr/>
          <p:nvPr/>
        </p:nvGrpSpPr>
        <p:grpSpPr>
          <a:xfrm>
            <a:off x="8075374" y="1451189"/>
            <a:ext cx="3576153" cy="1703134"/>
            <a:chOff x="8169378" y="856378"/>
            <a:chExt cx="3576153" cy="1703134"/>
          </a:xfrm>
        </p:grpSpPr>
        <p:sp>
          <p:nvSpPr>
            <p:cNvPr id="1067" name="Google Shape;1067;p27"/>
            <p:cNvSpPr/>
            <p:nvPr/>
          </p:nvSpPr>
          <p:spPr>
            <a:xfrm>
              <a:off x="8169378" y="856378"/>
              <a:ext cx="3576153" cy="1325563"/>
            </a:xfrm>
            <a:prstGeom prst="wedgeRoundRectCallout">
              <a:avLst>
                <a:gd fmla="val -69064" name="adj1"/>
                <a:gd fmla="val 28352"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068" name="Google Shape;1068;p27"/>
            <p:cNvSpPr txBox="1"/>
            <p:nvPr/>
          </p:nvSpPr>
          <p:spPr>
            <a:xfrm>
              <a:off x="8240855" y="935794"/>
              <a:ext cx="3433198" cy="16237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rgbClr val="FF0000"/>
                  </a:solidFill>
                  <a:latin typeface="Calibri"/>
                  <a:ea typeface="Calibri"/>
                  <a:cs typeface="Calibri"/>
                  <a:sym typeface="Calibri"/>
                </a:rPr>
                <a:t>Seymour Says: </a:t>
              </a:r>
              <a:endParaRPr b="0" i="0" sz="1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200"/>
                <a:buFont typeface="Arial"/>
                <a:buNone/>
              </a:pPr>
              <a:r>
                <a:rPr b="1" lang="en-US" sz="1200">
                  <a:solidFill>
                    <a:srgbClr val="000000"/>
                  </a:solidFill>
                  <a:latin typeface="Calibri"/>
                  <a:ea typeface="Calibri"/>
                  <a:cs typeface="Calibri"/>
                  <a:sym typeface="Calibri"/>
                </a:rPr>
                <a:t>LED Module (35) provides a great example of how 2-way LEDs work</a:t>
              </a:r>
              <a:r>
                <a:rPr b="1" i="0" lang="en-US" sz="1200" u="none" cap="none" strike="noStrike">
                  <a:solidFill>
                    <a:srgbClr val="000000"/>
                  </a:solidFill>
                  <a:latin typeface="Calibri"/>
                  <a:ea typeface="Calibri"/>
                  <a:cs typeface="Calibri"/>
                  <a:sym typeface="Calibri"/>
                </a:rPr>
                <a:t>.  When you reverse the direction in which current flows through the LED Module (35), this changes the LED that turns ON underneath the LED module (35).</a:t>
              </a:r>
              <a:endParaRPr/>
            </a:p>
          </p:txBody>
        </p:sp>
      </p:grpSp>
      <p:pic>
        <p:nvPicPr>
          <p:cNvPr id="1069" name="Google Shape;1069;p27"/>
          <p:cNvPicPr preferRelativeResize="0"/>
          <p:nvPr/>
        </p:nvPicPr>
        <p:blipFill rotWithShape="1">
          <a:blip r:embed="rId5">
            <a:alphaModFix/>
          </a:blip>
          <a:srcRect b="0" l="0" r="0" t="0"/>
          <a:stretch/>
        </p:blipFill>
        <p:spPr>
          <a:xfrm>
            <a:off x="10858500" y="5799093"/>
            <a:ext cx="633495" cy="633495"/>
          </a:xfrm>
          <a:prstGeom prst="rect">
            <a:avLst/>
          </a:prstGeom>
          <a:noFill/>
          <a:ln>
            <a:noFill/>
          </a:ln>
        </p:spPr>
      </p:pic>
      <p:pic>
        <p:nvPicPr>
          <p:cNvPr id="1070" name="Google Shape;1070;p27"/>
          <p:cNvPicPr preferRelativeResize="0"/>
          <p:nvPr/>
        </p:nvPicPr>
        <p:blipFill rotWithShape="1">
          <a:blip r:embed="rId6">
            <a:alphaModFix/>
          </a:blip>
          <a:srcRect b="0" l="0" r="0" t="0"/>
          <a:stretch/>
        </p:blipFill>
        <p:spPr>
          <a:xfrm>
            <a:off x="8500226" y="4160768"/>
            <a:ext cx="1553078" cy="1242462"/>
          </a:xfrm>
          <a:prstGeom prst="rect">
            <a:avLst/>
          </a:prstGeom>
          <a:noFill/>
          <a:ln>
            <a:noFill/>
          </a:ln>
        </p:spPr>
      </p:pic>
      <p:cxnSp>
        <p:nvCxnSpPr>
          <p:cNvPr id="1071" name="Google Shape;1071;p27"/>
          <p:cNvCxnSpPr/>
          <p:nvPr/>
        </p:nvCxnSpPr>
        <p:spPr>
          <a:xfrm rot="10800000">
            <a:off x="9502834" y="4546994"/>
            <a:ext cx="0" cy="315752"/>
          </a:xfrm>
          <a:prstGeom prst="straightConnector1">
            <a:avLst/>
          </a:prstGeom>
          <a:noFill/>
          <a:ln cap="flat" cmpd="sng" w="38100">
            <a:solidFill>
              <a:srgbClr val="FF0000"/>
            </a:solidFill>
            <a:prstDash val="solid"/>
            <a:miter lim="800000"/>
            <a:headEnd len="sm" w="sm" type="none"/>
            <a:tailEnd len="med" w="med" type="triangle"/>
          </a:ln>
        </p:spPr>
      </p:cxnSp>
      <p:pic>
        <p:nvPicPr>
          <p:cNvPr id="1072" name="Google Shape;1072;p27"/>
          <p:cNvPicPr preferRelativeResize="0"/>
          <p:nvPr/>
        </p:nvPicPr>
        <p:blipFill rotWithShape="1">
          <a:blip r:embed="rId6">
            <a:alphaModFix/>
          </a:blip>
          <a:srcRect b="0" l="0" r="0" t="0"/>
          <a:stretch/>
        </p:blipFill>
        <p:spPr>
          <a:xfrm rot="5400000">
            <a:off x="8465680" y="4154550"/>
            <a:ext cx="1553078" cy="1242462"/>
          </a:xfrm>
          <a:prstGeom prst="rect">
            <a:avLst/>
          </a:prstGeom>
          <a:noFill/>
          <a:ln>
            <a:noFill/>
          </a:ln>
        </p:spPr>
      </p:pic>
      <p:cxnSp>
        <p:nvCxnSpPr>
          <p:cNvPr id="1073" name="Google Shape;1073;p27"/>
          <p:cNvCxnSpPr/>
          <p:nvPr/>
        </p:nvCxnSpPr>
        <p:spPr>
          <a:xfrm rot="10800000">
            <a:off x="9498438" y="4546994"/>
            <a:ext cx="4396" cy="412933"/>
          </a:xfrm>
          <a:prstGeom prst="straightConnector1">
            <a:avLst/>
          </a:prstGeom>
          <a:noFill/>
          <a:ln cap="flat" cmpd="sng" w="38100">
            <a:solidFill>
              <a:srgbClr val="FF000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4"/>
                                        </p:tgtEl>
                                        <p:attrNameLst>
                                          <p:attrName>style.visibility</p:attrName>
                                        </p:attrNameLst>
                                      </p:cBhvr>
                                      <p:to>
                                        <p:strVal val="visible"/>
                                      </p:to>
                                    </p:set>
                                    <p:animEffect filter="fade" transition="in">
                                      <p:cBhvr>
                                        <p:cTn dur="500"/>
                                        <p:tgtEl>
                                          <p:spTgt spid="10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57"/>
                                        </p:tgtEl>
                                        <p:attrNameLst>
                                          <p:attrName>style.visibility</p:attrName>
                                        </p:attrNameLst>
                                      </p:cBhvr>
                                      <p:to>
                                        <p:strVal val="visible"/>
                                      </p:to>
                                    </p:set>
                                    <p:anim calcmode="lin" valueType="num">
                                      <p:cBhvr additive="base">
                                        <p:cTn dur="500"/>
                                        <p:tgtEl>
                                          <p:spTgt spid="1057"/>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1000"/>
                                        <p:tgtEl>
                                          <p:spTgt spid="1055"/>
                                        </p:tgtEl>
                                      </p:cBhvr>
                                    </p:animEffect>
                                  </p:childTnLst>
                                </p:cTn>
                              </p:par>
                            </p:childTnLst>
                          </p:cTn>
                        </p:par>
                        <p:par>
                          <p:cTn fill="hold">
                            <p:stCondLst>
                              <p:cond delay="1500"/>
                            </p:stCondLst>
                            <p:childTnLst>
                              <p:par>
                                <p:cTn fill="hold" nodeType="afterEffect" presetClass="entr" presetID="1" presetSubtype="0">
                                  <p:stCondLst>
                                    <p:cond delay="750"/>
                                  </p:stCondLst>
                                  <p:childTnLst>
                                    <p:set>
                                      <p:cBhvr>
                                        <p:cTn dur="1" fill="hold">
                                          <p:stCondLst>
                                            <p:cond delay="0"/>
                                          </p:stCondLst>
                                        </p:cTn>
                                        <p:tgtEl>
                                          <p:spTgt spid="10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58"/>
                                        </p:tgtEl>
                                        <p:attrNameLst>
                                          <p:attrName>style.visibility</p:attrName>
                                        </p:attrNameLst>
                                      </p:cBhvr>
                                      <p:to>
                                        <p:strVal val="visible"/>
                                      </p:to>
                                    </p:set>
                                    <p:anim calcmode="lin" valueType="num">
                                      <p:cBhvr additive="base">
                                        <p:cTn dur="500"/>
                                        <p:tgtEl>
                                          <p:spTgt spid="105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1000"/>
                                  </p:stCondLst>
                                  <p:childTnLst>
                                    <p:set>
                                      <p:cBhvr>
                                        <p:cTn dur="1" fill="hold">
                                          <p:stCondLst>
                                            <p:cond delay="0"/>
                                          </p:stCondLst>
                                        </p:cTn>
                                        <p:tgtEl>
                                          <p:spTgt spid="1063"/>
                                        </p:tgtEl>
                                        <p:attrNameLst>
                                          <p:attrName>style.visibility</p:attrName>
                                        </p:attrNameLst>
                                      </p:cBhvr>
                                      <p:to>
                                        <p:strVal val="visible"/>
                                      </p:to>
                                    </p:set>
                                    <p:anim calcmode="lin" valueType="num">
                                      <p:cBhvr additive="base">
                                        <p:cTn dur="750"/>
                                        <p:tgtEl>
                                          <p:spTgt spid="1063"/>
                                        </p:tgtEl>
                                        <p:attrNameLst>
                                          <p:attrName>ppt_y</p:attrName>
                                        </p:attrNameLst>
                                      </p:cBhvr>
                                      <p:tavLst>
                                        <p:tav fmla="" tm="0">
                                          <p:val>
                                            <p:strVal val="#ppt_y+1"/>
                                          </p:val>
                                        </p:tav>
                                        <p:tav fmla="" tm="100000">
                                          <p:val>
                                            <p:strVal val="#ppt_y"/>
                                          </p:val>
                                        </p:tav>
                                      </p:tavLst>
                                    </p:anim>
                                  </p:childTnLst>
                                </p:cTn>
                              </p:par>
                            </p:childTnLst>
                          </p:cTn>
                        </p:par>
                        <p:par>
                          <p:cTn fill="hold">
                            <p:stCondLst>
                              <p:cond delay="1250"/>
                            </p:stCondLst>
                            <p:childTnLst>
                              <p:par>
                                <p:cTn fill="hold" nodeType="afterEffect" presetClass="entr" presetID="10" presetSubtype="0">
                                  <p:stCondLst>
                                    <p:cond delay="500"/>
                                  </p:stCondLst>
                                  <p:childTnLst>
                                    <p:set>
                                      <p:cBhvr>
                                        <p:cTn dur="1" fill="hold">
                                          <p:stCondLst>
                                            <p:cond delay="0"/>
                                          </p:stCondLst>
                                        </p:cTn>
                                        <p:tgtEl>
                                          <p:spTgt spid="1071"/>
                                        </p:tgtEl>
                                        <p:attrNameLst>
                                          <p:attrName>style.visibility</p:attrName>
                                        </p:attrNameLst>
                                      </p:cBhvr>
                                      <p:to>
                                        <p:strVal val="visible"/>
                                      </p:to>
                                    </p:set>
                                    <p:animEffect filter="fade" transition="in">
                                      <p:cBhvr>
                                        <p:cTn dur="750"/>
                                        <p:tgtEl>
                                          <p:spTgt spid="1071"/>
                                        </p:tgtEl>
                                      </p:cBhvr>
                                    </p:animEffect>
                                  </p:childTnLst>
                                </p:cTn>
                              </p:par>
                            </p:childTnLst>
                          </p:cTn>
                        </p:par>
                        <p:par>
                          <p:cTn fill="hold">
                            <p:stCondLst>
                              <p:cond delay="2000"/>
                            </p:stCondLst>
                            <p:childTnLst>
                              <p:par>
                                <p:cTn fill="hold" nodeType="afterEffect" presetClass="entr" presetID="2" presetSubtype="4">
                                  <p:stCondLst>
                                    <p:cond delay="1000"/>
                                  </p:stCondLst>
                                  <p:childTnLst>
                                    <p:set>
                                      <p:cBhvr>
                                        <p:cTn dur="1" fill="hold">
                                          <p:stCondLst>
                                            <p:cond delay="0"/>
                                          </p:stCondLst>
                                        </p:cTn>
                                        <p:tgtEl>
                                          <p:spTgt spid="1060"/>
                                        </p:tgtEl>
                                        <p:attrNameLst>
                                          <p:attrName>style.visibility</p:attrName>
                                        </p:attrNameLst>
                                      </p:cBhvr>
                                      <p:to>
                                        <p:strVal val="visible"/>
                                      </p:to>
                                    </p:set>
                                    <p:anim calcmode="lin" valueType="num">
                                      <p:cBhvr additive="base">
                                        <p:cTn dur="750"/>
                                        <p:tgtEl>
                                          <p:spTgt spid="106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59"/>
                                        </p:tgtEl>
                                        <p:attrNameLst>
                                          <p:attrName>style.visibility</p:attrName>
                                        </p:attrNameLst>
                                      </p:cBhvr>
                                      <p:to>
                                        <p:strVal val="visible"/>
                                      </p:to>
                                    </p:set>
                                    <p:anim calcmode="lin" valueType="num">
                                      <p:cBhvr additive="base">
                                        <p:cTn dur="500"/>
                                        <p:tgtEl>
                                          <p:spTgt spid="1059"/>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xit" presetID="1" presetSubtype="0">
                                  <p:stCondLst>
                                    <p:cond delay="750"/>
                                  </p:stCondLst>
                                  <p:childTnLst>
                                    <p:set>
                                      <p:cBhvr>
                                        <p:cTn dur="1" fill="hold">
                                          <p:stCondLst>
                                            <p:cond delay="1"/>
                                          </p:stCondLst>
                                        </p:cTn>
                                        <p:tgtEl>
                                          <p:spTgt spid="1070"/>
                                        </p:tgtEl>
                                        <p:attrNameLst>
                                          <p:attrName>style.visibility</p:attrName>
                                        </p:attrNameLst>
                                      </p:cBhvr>
                                      <p:to>
                                        <p:strVal val="hidden"/>
                                      </p:to>
                                    </p:set>
                                  </p:childTnLst>
                                </p:cTn>
                              </p:par>
                              <p:par>
                                <p:cTn fill="hold" nodeType="withEffect" presetClass="entr" presetID="1" presetSubtype="0">
                                  <p:stCondLst>
                                    <p:cond delay="750"/>
                                  </p:stCondLst>
                                  <p:childTnLst>
                                    <p:set>
                                      <p:cBhvr>
                                        <p:cTn dur="1" fill="hold">
                                          <p:stCondLst>
                                            <p:cond delay="0"/>
                                          </p:stCondLst>
                                        </p:cTn>
                                        <p:tgtEl>
                                          <p:spTgt spid="1072"/>
                                        </p:tgtEl>
                                        <p:attrNameLst>
                                          <p:attrName>style.visibility</p:attrName>
                                        </p:attrNameLst>
                                      </p:cBhvr>
                                      <p:to>
                                        <p:strVal val="visible"/>
                                      </p:to>
                                    </p:set>
                                  </p:childTnLst>
                                </p:cTn>
                              </p:par>
                            </p:childTnLst>
                          </p:cTn>
                        </p:par>
                        <p:par>
                          <p:cTn fill="hold">
                            <p:stCondLst>
                              <p:cond delay="501"/>
                            </p:stCondLst>
                            <p:childTnLst>
                              <p:par>
                                <p:cTn fill="hold" nodeType="afterEffect" presetClass="exit" presetID="1" presetSubtype="0">
                                  <p:stCondLst>
                                    <p:cond delay="0"/>
                                  </p:stCondLst>
                                  <p:childTnLst>
                                    <p:set>
                                      <p:cBhvr>
                                        <p:cTn dur="1" fill="hold">
                                          <p:stCondLst>
                                            <p:cond delay="1"/>
                                          </p:stCondLst>
                                        </p:cTn>
                                        <p:tgtEl>
                                          <p:spTgt spid="1071"/>
                                        </p:tgtEl>
                                        <p:attrNameLst>
                                          <p:attrName>style.visibility</p:attrName>
                                        </p:attrNameLst>
                                      </p:cBhvr>
                                      <p:to>
                                        <p:strVal val="hidden"/>
                                      </p:to>
                                    </p:set>
                                  </p:childTnLst>
                                </p:cTn>
                              </p:par>
                            </p:childTnLst>
                          </p:cTn>
                        </p:par>
                        <p:par>
                          <p:cTn fill="hold">
                            <p:stCondLst>
                              <p:cond delay="502"/>
                            </p:stCondLst>
                            <p:childTnLst>
                              <p:par>
                                <p:cTn fill="hold" nodeType="afterEffect" presetClass="entr" presetID="2" presetSubtype="4">
                                  <p:stCondLst>
                                    <p:cond delay="1000"/>
                                  </p:stCondLst>
                                  <p:childTnLst>
                                    <p:set>
                                      <p:cBhvr>
                                        <p:cTn dur="1" fill="hold">
                                          <p:stCondLst>
                                            <p:cond delay="0"/>
                                          </p:stCondLst>
                                        </p:cTn>
                                        <p:tgtEl>
                                          <p:spTgt spid="1056">
                                            <p:txEl>
                                              <p:pRg end="0" st="0"/>
                                            </p:txEl>
                                          </p:spTgt>
                                        </p:tgtEl>
                                        <p:attrNameLst>
                                          <p:attrName>style.visibility</p:attrName>
                                        </p:attrNameLst>
                                      </p:cBhvr>
                                      <p:to>
                                        <p:strVal val="visible"/>
                                      </p:to>
                                    </p:set>
                                    <p:anim calcmode="lin" valueType="num">
                                      <p:cBhvr additive="base">
                                        <p:cTn dur="750"/>
                                        <p:tgtEl>
                                          <p:spTgt spid="1056">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1252"/>
                            </p:stCondLst>
                            <p:childTnLst>
                              <p:par>
                                <p:cTn fill="hold" nodeType="afterEffect" presetClass="entr" presetID="10" presetSubtype="0">
                                  <p:stCondLst>
                                    <p:cond delay="500"/>
                                  </p:stCondLst>
                                  <p:childTnLst>
                                    <p:set>
                                      <p:cBhvr>
                                        <p:cTn dur="1" fill="hold">
                                          <p:stCondLst>
                                            <p:cond delay="0"/>
                                          </p:stCondLst>
                                        </p:cTn>
                                        <p:tgtEl>
                                          <p:spTgt spid="1073"/>
                                        </p:tgtEl>
                                        <p:attrNameLst>
                                          <p:attrName>style.visibility</p:attrName>
                                        </p:attrNameLst>
                                      </p:cBhvr>
                                      <p:to>
                                        <p:strVal val="visible"/>
                                      </p:to>
                                    </p:set>
                                    <p:animEffect filter="fade" transition="in">
                                      <p:cBhvr>
                                        <p:cTn dur="750"/>
                                        <p:tgtEl>
                                          <p:spTgt spid="1073"/>
                                        </p:tgtEl>
                                      </p:cBhvr>
                                    </p:animEffect>
                                  </p:childTnLst>
                                </p:cTn>
                              </p:par>
                            </p:childTnLst>
                          </p:cTn>
                        </p:par>
                        <p:par>
                          <p:cTn fill="hold">
                            <p:stCondLst>
                              <p:cond delay="2002"/>
                            </p:stCondLst>
                            <p:childTnLst>
                              <p:par>
                                <p:cTn fill="hold" nodeType="afterEffect" presetClass="entr" presetID="2" presetSubtype="4">
                                  <p:stCondLst>
                                    <p:cond delay="1000"/>
                                  </p:stCondLst>
                                  <p:childTnLst>
                                    <p:set>
                                      <p:cBhvr>
                                        <p:cTn dur="1" fill="hold">
                                          <p:stCondLst>
                                            <p:cond delay="0"/>
                                          </p:stCondLst>
                                        </p:cTn>
                                        <p:tgtEl>
                                          <p:spTgt spid="1061">
                                            <p:txEl>
                                              <p:pRg end="0" st="0"/>
                                            </p:txEl>
                                          </p:spTgt>
                                        </p:tgtEl>
                                        <p:attrNameLst>
                                          <p:attrName>style.visibility</p:attrName>
                                        </p:attrNameLst>
                                      </p:cBhvr>
                                      <p:to>
                                        <p:strVal val="visible"/>
                                      </p:to>
                                    </p:set>
                                    <p:anim calcmode="lin" valueType="num">
                                      <p:cBhvr additive="base">
                                        <p:cTn dur="750"/>
                                        <p:tgtEl>
                                          <p:spTgt spid="106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2"/>
                                        </p:tgtEl>
                                        <p:attrNameLst>
                                          <p:attrName>style.visibility</p:attrName>
                                        </p:attrNameLst>
                                      </p:cBhvr>
                                      <p:to>
                                        <p:strVal val="visible"/>
                                      </p:to>
                                    </p:set>
                                    <p:anim calcmode="lin" valueType="num">
                                      <p:cBhvr additive="base">
                                        <p:cTn dur="500"/>
                                        <p:tgtEl>
                                          <p:spTgt spid="106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1065"/>
                                        </p:tgtEl>
                                        <p:attrNameLst>
                                          <p:attrName>style.visibility</p:attrName>
                                        </p:attrNameLst>
                                      </p:cBhvr>
                                      <p:to>
                                        <p:strVal val="visible"/>
                                      </p:to>
                                    </p:set>
                                    <p:animEffect filter="fade" transition="in">
                                      <p:cBhvr>
                                        <p:cTn dur="1000"/>
                                        <p:tgtEl>
                                          <p:spTgt spid="1065"/>
                                        </p:tgtEl>
                                      </p:cBhvr>
                                    </p:animEffect>
                                  </p:childTnLst>
                                </p:cTn>
                              </p:par>
                            </p:childTnLst>
                          </p:cTn>
                        </p:par>
                        <p:par>
                          <p:cTn fill="hold">
                            <p:stCondLst>
                              <p:cond delay="1500"/>
                            </p:stCondLst>
                            <p:childTnLst>
                              <p:par>
                                <p:cTn fill="hold" nodeType="afterEffect" presetClass="entr" presetID="10" presetSubtype="0">
                                  <p:stCondLst>
                                    <p:cond delay="250"/>
                                  </p:stCondLst>
                                  <p:childTnLst>
                                    <p:set>
                                      <p:cBhvr>
                                        <p:cTn dur="1" fill="hold">
                                          <p:stCondLst>
                                            <p:cond delay="0"/>
                                          </p:stCondLst>
                                        </p:cTn>
                                        <p:tgtEl>
                                          <p:spTgt spid="1066"/>
                                        </p:tgtEl>
                                        <p:attrNameLst>
                                          <p:attrName>style.visibility</p:attrName>
                                        </p:attrNameLst>
                                      </p:cBhvr>
                                      <p:to>
                                        <p:strVal val="visible"/>
                                      </p:to>
                                    </p:set>
                                    <p:animEffect filter="fade" transition="in">
                                      <p:cBhvr>
                                        <p:cTn dur="1000"/>
                                        <p:tgtEl>
                                          <p:spTgt spid="10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28"/>
          <p:cNvSpPr txBox="1"/>
          <p:nvPr/>
        </p:nvSpPr>
        <p:spPr>
          <a:xfrm>
            <a:off x="838200" y="2941480"/>
            <a:ext cx="10515600" cy="975040"/>
          </a:xfrm>
          <a:prstGeom prst="rect">
            <a:avLst/>
          </a:prstGeom>
          <a:noFill/>
          <a:ln>
            <a:noFill/>
          </a:ln>
        </p:spPr>
        <p:txBody>
          <a:bodyPr anchorCtr="0" anchor="t" bIns="45700" lIns="91425" spcFirstLastPara="1" rIns="91425" wrap="square" tIns="45700">
            <a:noAutofit/>
          </a:bodyPr>
          <a:lstStyle/>
          <a:p>
            <a:pPr indent="0" lvl="0" marL="0" marR="0" rtl="0" algn="just">
              <a:lnSpc>
                <a:spcPct val="120000"/>
              </a:lnSpc>
              <a:spcBef>
                <a:spcPts val="0"/>
              </a:spcBef>
              <a:spcAft>
                <a:spcPts val="0"/>
              </a:spcAft>
              <a:buClr>
                <a:srgbClr val="000000"/>
              </a:buClr>
              <a:buSzPts val="3200"/>
              <a:buFont typeface="Arial"/>
              <a:buNone/>
            </a:pPr>
            <a:r>
              <a:rPr b="1" i="0" lang="en-US" sz="2400" u="none" cap="none" strike="noStrike">
                <a:solidFill>
                  <a:srgbClr val="000000"/>
                </a:solidFill>
                <a:latin typeface="Tahoma"/>
                <a:ea typeface="Tahoma"/>
                <a:cs typeface="Tahoma"/>
                <a:sym typeface="Tahoma"/>
              </a:rPr>
              <a:t>Build a circuit with</a:t>
            </a:r>
            <a:r>
              <a:rPr b="1" i="0" lang="en-US" sz="2400" u="none" cap="none" strike="noStrike">
                <a:solidFill>
                  <a:srgbClr val="000000"/>
                </a:solidFill>
                <a:latin typeface="Tahoma"/>
                <a:ea typeface="Tahoma"/>
                <a:cs typeface="Tahoma"/>
                <a:sym typeface="Tahoma"/>
              </a:rPr>
              <a:t> several of your LEDs (35 and 102) on the Battery Module (91B) and take it into a dark room.  Notice how the light reflects off walls and objects in your room, demonstrating the WAVE properties of light.</a:t>
            </a:r>
            <a:endParaRPr b="0" i="0" sz="1100" u="none" cap="none" strike="noStrike">
              <a:solidFill>
                <a:srgbClr val="000000"/>
              </a:solidFill>
              <a:latin typeface="Tahoma"/>
              <a:ea typeface="Tahoma"/>
              <a:cs typeface="Tahoma"/>
              <a:sym typeface="Tahoma"/>
            </a:endParaRPr>
          </a:p>
        </p:txBody>
      </p:sp>
      <p:sp>
        <p:nvSpPr>
          <p:cNvPr id="1079" name="Google Shape;107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Fun STEAM Exercise</a:t>
            </a:r>
            <a:endParaRPr/>
          </a:p>
        </p:txBody>
      </p:sp>
      <p:pic>
        <p:nvPicPr>
          <p:cNvPr id="1080" name="Google Shape;1080;p28"/>
          <p:cNvPicPr preferRelativeResize="0"/>
          <p:nvPr/>
        </p:nvPicPr>
        <p:blipFill rotWithShape="1">
          <a:blip r:embed="rId3">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500"/>
                                        <p:tgtEl>
                                          <p:spTgt spid="10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2000"/>
                                        <p:tgtEl>
                                          <p:spTgt spid="10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29"/>
          <p:cNvSpPr txBox="1"/>
          <p:nvPr/>
        </p:nvSpPr>
        <p:spPr>
          <a:xfrm>
            <a:off x="885792" y="1439695"/>
            <a:ext cx="4383119"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Tahoma"/>
                <a:ea typeface="Tahoma"/>
                <a:cs typeface="Tahoma"/>
                <a:sym typeface="Tahoma"/>
              </a:rPr>
              <a:t>Q: </a:t>
            </a:r>
            <a:r>
              <a:rPr b="0" i="0" lang="en-US" sz="1600" u="none" cap="none" strike="noStrike">
                <a:solidFill>
                  <a:srgbClr val="000000"/>
                </a:solidFill>
                <a:latin typeface="Tahoma"/>
                <a:ea typeface="Tahoma"/>
                <a:cs typeface="Tahoma"/>
                <a:sym typeface="Tahoma"/>
              </a:rPr>
              <a:t>Which type of device is more efficient in turning electrical energy into light energy? </a:t>
            </a:r>
            <a:endParaRPr b="0" i="0" sz="1200" u="none" cap="none" strike="noStrike">
              <a:solidFill>
                <a:srgbClr val="000000"/>
              </a:solidFill>
              <a:latin typeface="Tahoma"/>
              <a:ea typeface="Tahoma"/>
              <a:cs typeface="Tahoma"/>
              <a:sym typeface="Tahoma"/>
            </a:endParaRPr>
          </a:p>
        </p:txBody>
      </p:sp>
      <p:sp>
        <p:nvSpPr>
          <p:cNvPr id="1087" name="Google Shape;1087;p29"/>
          <p:cNvSpPr txBox="1"/>
          <p:nvPr/>
        </p:nvSpPr>
        <p:spPr>
          <a:xfrm>
            <a:off x="838200" y="3105834"/>
            <a:ext cx="6008150" cy="646331"/>
          </a:xfrm>
          <a:prstGeom prst="rect">
            <a:avLst/>
          </a:prstGeom>
          <a:noFill/>
          <a:ln>
            <a:noFill/>
          </a:ln>
        </p:spPr>
        <p:txBody>
          <a:bodyPr anchorCtr="0" anchor="t" bIns="45700" lIns="91425" spcFirstLastPara="1" rIns="91425" wrap="square" tIns="45700">
            <a:noAutofit/>
          </a:bodyPr>
          <a:lstStyle/>
          <a:p>
            <a:pPr indent="-287338" lvl="0" marL="287338"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Tahoma"/>
                <a:ea typeface="Tahoma"/>
                <a:cs typeface="Tahoma"/>
                <a:sym typeface="Tahoma"/>
              </a:rPr>
              <a:t>Q: </a:t>
            </a:r>
            <a:r>
              <a:rPr b="0" i="0" lang="en-US" sz="1600" u="none" cap="none" strike="noStrike">
                <a:solidFill>
                  <a:srgbClr val="000000"/>
                </a:solidFill>
                <a:latin typeface="Tahoma"/>
                <a:ea typeface="Tahoma"/>
                <a:cs typeface="Tahoma"/>
                <a:sym typeface="Tahoma"/>
              </a:rPr>
              <a:t>True or False: </a:t>
            </a:r>
            <a:r>
              <a:rPr lang="en-US" sz="1600">
                <a:solidFill>
                  <a:srgbClr val="000000"/>
                </a:solidFill>
                <a:latin typeface="Tahoma"/>
                <a:ea typeface="Tahoma"/>
                <a:cs typeface="Tahoma"/>
                <a:sym typeface="Tahoma"/>
              </a:rPr>
              <a:t>both </a:t>
            </a:r>
            <a:r>
              <a:rPr b="0" i="0" lang="en-US" sz="1600" u="none" cap="none" strike="noStrike">
                <a:solidFill>
                  <a:srgbClr val="000000"/>
                </a:solidFill>
                <a:latin typeface="Tahoma"/>
                <a:ea typeface="Tahoma"/>
                <a:cs typeface="Tahoma"/>
                <a:sym typeface="Tahoma"/>
              </a:rPr>
              <a:t>LEDs and </a:t>
            </a:r>
            <a:r>
              <a:rPr lang="en-US" sz="1600">
                <a:solidFill>
                  <a:srgbClr val="000000"/>
                </a:solidFill>
                <a:latin typeface="Tahoma"/>
                <a:ea typeface="Tahoma"/>
                <a:cs typeface="Tahoma"/>
                <a:sym typeface="Tahoma"/>
              </a:rPr>
              <a:t>2-way LEDs</a:t>
            </a:r>
            <a:r>
              <a:rPr b="0" i="0" lang="en-US" sz="1600" u="none" cap="none" strike="noStrike">
                <a:solidFill>
                  <a:srgbClr val="000000"/>
                </a:solidFill>
                <a:latin typeface="Tahoma"/>
                <a:ea typeface="Tahoma"/>
                <a:cs typeface="Tahoma"/>
                <a:sym typeface="Tahoma"/>
              </a:rPr>
              <a:t> only allow current to flow easily in one direction to make them light? </a:t>
            </a:r>
            <a:endParaRPr b="0" i="0" sz="1200" u="none" cap="none" strike="noStrike">
              <a:solidFill>
                <a:srgbClr val="000000"/>
              </a:solidFill>
              <a:latin typeface="Tahoma"/>
              <a:ea typeface="Tahoma"/>
              <a:cs typeface="Tahoma"/>
              <a:sym typeface="Tahoma"/>
            </a:endParaRPr>
          </a:p>
        </p:txBody>
      </p:sp>
      <p:sp>
        <p:nvSpPr>
          <p:cNvPr id="1088" name="Google Shape;1088;p29"/>
          <p:cNvSpPr txBox="1"/>
          <p:nvPr/>
        </p:nvSpPr>
        <p:spPr>
          <a:xfrm>
            <a:off x="885792" y="4443584"/>
            <a:ext cx="772547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Tahoma"/>
                <a:ea typeface="Tahoma"/>
                <a:cs typeface="Tahoma"/>
                <a:sym typeface="Tahoma"/>
              </a:rPr>
              <a:t>Q: </a:t>
            </a:r>
            <a:r>
              <a:rPr b="0" i="0" lang="en-US" sz="1600" u="none" cap="none" strike="noStrike">
                <a:solidFill>
                  <a:srgbClr val="000000"/>
                </a:solidFill>
                <a:latin typeface="Tahoma"/>
                <a:ea typeface="Tahoma"/>
                <a:cs typeface="Tahoma"/>
                <a:sym typeface="Tahoma"/>
              </a:rPr>
              <a:t>Which of the following most directly </a:t>
            </a:r>
            <a:r>
              <a:rPr lang="en-US" sz="1600">
                <a:solidFill>
                  <a:srgbClr val="000000"/>
                </a:solidFill>
                <a:latin typeface="Tahoma"/>
                <a:ea typeface="Tahoma"/>
                <a:cs typeface="Tahoma"/>
                <a:sym typeface="Tahoma"/>
              </a:rPr>
              <a:t>impacts the color of light</a:t>
            </a:r>
            <a:r>
              <a:rPr b="0" i="0" lang="en-US" sz="1600" u="none" cap="none" strike="noStrike">
                <a:solidFill>
                  <a:srgbClr val="000000"/>
                </a:solidFill>
                <a:latin typeface="Tahoma"/>
                <a:ea typeface="Tahoma"/>
                <a:cs typeface="Tahoma"/>
                <a:sym typeface="Tahoma"/>
              </a:rPr>
              <a:t>?</a:t>
            </a:r>
            <a:endParaRPr b="0" i="0" sz="1200" u="none" cap="none" strike="noStrike">
              <a:solidFill>
                <a:srgbClr val="000000"/>
              </a:solidFill>
              <a:latin typeface="Tahoma"/>
              <a:ea typeface="Tahoma"/>
              <a:cs typeface="Tahoma"/>
              <a:sym typeface="Tahoma"/>
            </a:endParaRPr>
          </a:p>
        </p:txBody>
      </p:sp>
      <p:sp>
        <p:nvSpPr>
          <p:cNvPr id="1089" name="Google Shape;1089;p29"/>
          <p:cNvSpPr txBox="1"/>
          <p:nvPr/>
        </p:nvSpPr>
        <p:spPr>
          <a:xfrm>
            <a:off x="1423278" y="4771975"/>
            <a:ext cx="10160673" cy="305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Tahoma"/>
                <a:ea typeface="Tahoma"/>
                <a:cs typeface="Tahoma"/>
                <a:sym typeface="Tahoma"/>
              </a:rPr>
              <a:t>A. </a:t>
            </a:r>
            <a:r>
              <a:rPr lang="en-US" sz="1600">
                <a:solidFill>
                  <a:srgbClr val="000000"/>
                </a:solidFill>
                <a:latin typeface="Tahoma"/>
                <a:ea typeface="Tahoma"/>
                <a:cs typeface="Tahoma"/>
                <a:sym typeface="Tahoma"/>
              </a:rPr>
              <a:t>Amplitude</a:t>
            </a:r>
            <a:r>
              <a:rPr b="0" i="0" lang="en-US" sz="1600" u="none" cap="none" strike="noStrike">
                <a:solidFill>
                  <a:srgbClr val="000000"/>
                </a:solidFill>
                <a:latin typeface="Tahoma"/>
                <a:ea typeface="Tahoma"/>
                <a:cs typeface="Tahoma"/>
                <a:sym typeface="Tahoma"/>
              </a:rPr>
              <a:t>          B. </a:t>
            </a:r>
            <a:r>
              <a:rPr lang="en-US" sz="1600">
                <a:solidFill>
                  <a:srgbClr val="000000"/>
                </a:solidFill>
                <a:latin typeface="Tahoma"/>
                <a:ea typeface="Tahoma"/>
                <a:cs typeface="Tahoma"/>
                <a:sym typeface="Tahoma"/>
              </a:rPr>
              <a:t>Current Flow</a:t>
            </a:r>
            <a:r>
              <a:rPr b="0" i="0" lang="en-US" sz="1600" u="none" cap="none" strike="noStrike">
                <a:solidFill>
                  <a:srgbClr val="000000"/>
                </a:solidFill>
                <a:latin typeface="Tahoma"/>
                <a:ea typeface="Tahoma"/>
                <a:cs typeface="Tahoma"/>
                <a:sym typeface="Tahoma"/>
              </a:rPr>
              <a:t>          C. </a:t>
            </a:r>
            <a:r>
              <a:rPr lang="en-US" sz="1600">
                <a:solidFill>
                  <a:srgbClr val="000000"/>
                </a:solidFill>
                <a:latin typeface="Tahoma"/>
                <a:ea typeface="Tahoma"/>
                <a:cs typeface="Tahoma"/>
                <a:sym typeface="Tahoma"/>
              </a:rPr>
              <a:t>Wavelength</a:t>
            </a:r>
            <a:r>
              <a:rPr b="0" i="0" lang="en-US" sz="1600" u="none" cap="none" strike="noStrike">
                <a:solidFill>
                  <a:srgbClr val="000000"/>
                </a:solidFill>
                <a:latin typeface="Tahoma"/>
                <a:ea typeface="Tahoma"/>
                <a:cs typeface="Tahoma"/>
                <a:sym typeface="Tahoma"/>
              </a:rPr>
              <a:t>  </a:t>
            </a:r>
            <a:endParaRPr b="0" i="0" sz="1200" u="none" cap="none" strike="noStrike">
              <a:solidFill>
                <a:srgbClr val="000000"/>
              </a:solidFill>
              <a:latin typeface="Tahoma"/>
              <a:ea typeface="Tahoma"/>
              <a:cs typeface="Tahoma"/>
              <a:sym typeface="Tahoma"/>
            </a:endParaRPr>
          </a:p>
        </p:txBody>
      </p:sp>
      <p:sp>
        <p:nvSpPr>
          <p:cNvPr id="1090" name="Google Shape;1090;p29"/>
          <p:cNvSpPr txBox="1"/>
          <p:nvPr/>
        </p:nvSpPr>
        <p:spPr>
          <a:xfrm>
            <a:off x="1423278" y="2028118"/>
            <a:ext cx="2590039" cy="57995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600" u="none" cap="none" strike="noStrike">
                <a:solidFill>
                  <a:srgbClr val="000000"/>
                </a:solidFill>
                <a:latin typeface="Tahoma"/>
                <a:ea typeface="Tahoma"/>
                <a:cs typeface="Tahoma"/>
                <a:sym typeface="Tahoma"/>
              </a:rPr>
              <a:t>A. LED     </a:t>
            </a:r>
            <a:endParaRPr b="0" i="0" sz="1600" u="none" cap="none" strike="noStrike">
              <a:solidFill>
                <a:srgbClr val="000000"/>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800"/>
              <a:buFont typeface="Arial"/>
              <a:buNone/>
            </a:pPr>
            <a:r>
              <a:rPr b="0" i="0" lang="en-US" sz="1600" u="none" cap="none" strike="noStrike">
                <a:solidFill>
                  <a:srgbClr val="000000"/>
                </a:solidFill>
                <a:latin typeface="Tahoma"/>
                <a:ea typeface="Tahoma"/>
                <a:cs typeface="Tahoma"/>
                <a:sym typeface="Tahoma"/>
              </a:rPr>
              <a:t>B. Incandescent Lamp</a:t>
            </a:r>
            <a:endParaRPr b="0" i="0" sz="1600" u="none" cap="none" strike="noStrike">
              <a:solidFill>
                <a:srgbClr val="000000"/>
              </a:solidFill>
              <a:latin typeface="Tahoma"/>
              <a:ea typeface="Tahoma"/>
              <a:cs typeface="Tahoma"/>
              <a:sym typeface="Tahoma"/>
            </a:endParaRPr>
          </a:p>
        </p:txBody>
      </p:sp>
      <p:sp>
        <p:nvSpPr>
          <p:cNvPr id="1091" name="Google Shape;1091;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Lesson 3 – Quiz</a:t>
            </a:r>
            <a:endParaRPr/>
          </a:p>
        </p:txBody>
      </p:sp>
      <p:pic>
        <p:nvPicPr>
          <p:cNvPr id="1092" name="Google Shape;1092;p29"/>
          <p:cNvPicPr preferRelativeResize="0"/>
          <p:nvPr/>
        </p:nvPicPr>
        <p:blipFill rotWithShape="1">
          <a:blip r:embed="rId3">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500"/>
                                        <p:tgtEl>
                                          <p:spTgt spid="10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6"/>
                                        </p:tgtEl>
                                        <p:attrNameLst>
                                          <p:attrName>style.visibility</p:attrName>
                                        </p:attrNameLst>
                                      </p:cBhvr>
                                      <p:to>
                                        <p:strVal val="visible"/>
                                      </p:to>
                                    </p:set>
                                  </p:childTnLst>
                                </p:cTn>
                              </p:par>
                              <p:par>
                                <p:cTn fill="hold" nodeType="withEffect" presetClass="entr" presetID="23" presetSubtype="16">
                                  <p:stCondLst>
                                    <p:cond delay="250"/>
                                  </p:stCondLst>
                                  <p:childTnLst>
                                    <p:set>
                                      <p:cBhvr>
                                        <p:cTn dur="1" fill="hold">
                                          <p:stCondLst>
                                            <p:cond delay="0"/>
                                          </p:stCondLst>
                                        </p:cTn>
                                        <p:tgtEl>
                                          <p:spTgt spid="1090"/>
                                        </p:tgtEl>
                                        <p:attrNameLst>
                                          <p:attrName>style.visibility</p:attrName>
                                        </p:attrNameLst>
                                      </p:cBhvr>
                                      <p:to>
                                        <p:strVal val="visible"/>
                                      </p:to>
                                    </p:set>
                                    <p:anim calcmode="lin" valueType="num">
                                      <p:cBhvr additive="base">
                                        <p:cTn dur="500"/>
                                        <p:tgtEl>
                                          <p:spTgt spid="1090"/>
                                        </p:tgtEl>
                                        <p:attrNameLst>
                                          <p:attrName>ppt_w</p:attrName>
                                        </p:attrNameLst>
                                      </p:cBhvr>
                                      <p:tavLst>
                                        <p:tav fmla="" tm="0">
                                          <p:val>
                                            <p:strVal val="0"/>
                                          </p:val>
                                        </p:tav>
                                        <p:tav fmla="" tm="100000">
                                          <p:val>
                                            <p:strVal val="#ppt_w"/>
                                          </p:val>
                                        </p:tav>
                                      </p:tavLst>
                                    </p:anim>
                                    <p:anim calcmode="lin" valueType="num">
                                      <p:cBhvr additive="base">
                                        <p:cTn dur="500"/>
                                        <p:tgtEl>
                                          <p:spTgt spid="109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8"/>
                                        </p:tgtEl>
                                        <p:attrNameLst>
                                          <p:attrName>style.visibility</p:attrName>
                                        </p:attrNameLst>
                                      </p:cBhvr>
                                      <p:to>
                                        <p:strVal val="visible"/>
                                      </p:to>
                                    </p:set>
                                  </p:childTnLst>
                                </p:cTn>
                              </p:par>
                              <p:par>
                                <p:cTn fill="hold" nodeType="withEffect" presetClass="entr" presetID="23" presetSubtype="16">
                                  <p:stCondLst>
                                    <p:cond delay="250"/>
                                  </p:stCondLst>
                                  <p:childTnLst>
                                    <p:set>
                                      <p:cBhvr>
                                        <p:cTn dur="1" fill="hold">
                                          <p:stCondLst>
                                            <p:cond delay="0"/>
                                          </p:stCondLst>
                                        </p:cTn>
                                        <p:tgtEl>
                                          <p:spTgt spid="1089"/>
                                        </p:tgtEl>
                                        <p:attrNameLst>
                                          <p:attrName>style.visibility</p:attrName>
                                        </p:attrNameLst>
                                      </p:cBhvr>
                                      <p:to>
                                        <p:strVal val="visible"/>
                                      </p:to>
                                    </p:set>
                                    <p:anim calcmode="lin" valueType="num">
                                      <p:cBhvr additive="base">
                                        <p:cTn dur="500"/>
                                        <p:tgtEl>
                                          <p:spTgt spid="1089"/>
                                        </p:tgtEl>
                                        <p:attrNameLst>
                                          <p:attrName>ppt_w</p:attrName>
                                        </p:attrNameLst>
                                      </p:cBhvr>
                                      <p:tavLst>
                                        <p:tav fmla="" tm="0">
                                          <p:val>
                                            <p:strVal val="0"/>
                                          </p:val>
                                        </p:tav>
                                        <p:tav fmla="" tm="100000">
                                          <p:val>
                                            <p:strVal val="#ppt_w"/>
                                          </p:val>
                                        </p:tav>
                                      </p:tavLst>
                                    </p:anim>
                                    <p:anim calcmode="lin" valueType="num">
                                      <p:cBhvr additive="base">
                                        <p:cTn dur="500"/>
                                        <p:tgtEl>
                                          <p:spTgt spid="108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Google Shape;275;p3"/>
          <p:cNvSpPr txBox="1"/>
          <p:nvPr>
            <p:ph type="title"/>
          </p:nvPr>
        </p:nvSpPr>
        <p:spPr>
          <a:xfrm>
            <a:off x="342900" y="400051"/>
            <a:ext cx="10515600" cy="10717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  How to Use This Curriculum</a:t>
            </a:r>
            <a:endParaRPr/>
          </a:p>
        </p:txBody>
      </p:sp>
      <p:sp>
        <p:nvSpPr>
          <p:cNvPr id="276" name="Google Shape;276;p3"/>
          <p:cNvSpPr txBox="1"/>
          <p:nvPr>
            <p:ph idx="1" type="body"/>
          </p:nvPr>
        </p:nvSpPr>
        <p:spPr>
          <a:xfrm>
            <a:off x="533210" y="1741398"/>
            <a:ext cx="10958785" cy="1583693"/>
          </a:xfrm>
          <a:prstGeom prst="rect">
            <a:avLst/>
          </a:prstGeom>
          <a:noFill/>
          <a:ln>
            <a:noFill/>
          </a:ln>
        </p:spPr>
        <p:txBody>
          <a:bodyPr anchorCtr="0" anchor="t" bIns="45700" lIns="91425" spcFirstLastPara="1" rIns="91425" wrap="square" tIns="45700">
            <a:normAutofit/>
          </a:bodyPr>
          <a:lstStyle/>
          <a:p>
            <a:pPr indent="-117475" lvl="0" marL="117475" rtl="0" algn="l">
              <a:lnSpc>
                <a:spcPct val="100000"/>
              </a:lnSpc>
              <a:spcBef>
                <a:spcPts val="0"/>
              </a:spcBef>
              <a:spcAft>
                <a:spcPts val="0"/>
              </a:spcAft>
              <a:buClr>
                <a:schemeClr val="dk1"/>
              </a:buClr>
              <a:buSzPts val="1800"/>
              <a:buChar char="•"/>
            </a:pPr>
            <a:r>
              <a:rPr b="1" lang="en-US" sz="1800">
                <a:latin typeface="Arial"/>
                <a:ea typeface="Arial"/>
                <a:cs typeface="Arial"/>
                <a:sym typeface="Arial"/>
              </a:rPr>
              <a:t>Each Lesson begins with some background material on the subject and lists the Next Generation Science Standards (NGSS) that are covered by the lesson.</a:t>
            </a:r>
            <a:endParaRPr/>
          </a:p>
          <a:p>
            <a:pPr indent="-111125" lvl="1" marL="339725" rtl="0" algn="l">
              <a:lnSpc>
                <a:spcPct val="100000"/>
              </a:lnSpc>
              <a:spcBef>
                <a:spcPts val="0"/>
              </a:spcBef>
              <a:spcAft>
                <a:spcPts val="0"/>
              </a:spcAft>
              <a:buClr>
                <a:schemeClr val="dk1"/>
              </a:buClr>
              <a:buSzPts val="1600"/>
              <a:buFont typeface="Noto Sans Symbols"/>
              <a:buChar char="▪"/>
            </a:pPr>
            <a:r>
              <a:rPr lang="en-US" sz="1600">
                <a:latin typeface="Arial"/>
                <a:ea typeface="Arial"/>
                <a:cs typeface="Arial"/>
                <a:sym typeface="Arial"/>
              </a:rPr>
              <a:t>Either read through this material and present/teach it to the class, or</a:t>
            </a:r>
            <a:endParaRPr/>
          </a:p>
          <a:p>
            <a:pPr indent="-111125" lvl="1" marL="339725" rtl="0" algn="l">
              <a:lnSpc>
                <a:spcPct val="100000"/>
              </a:lnSpc>
              <a:spcBef>
                <a:spcPts val="600"/>
              </a:spcBef>
              <a:spcAft>
                <a:spcPts val="0"/>
              </a:spcAft>
              <a:buClr>
                <a:schemeClr val="dk1"/>
              </a:buClr>
              <a:buSzPts val="1600"/>
              <a:buFont typeface="Noto Sans Symbols"/>
              <a:buChar char="▪"/>
            </a:pPr>
            <a:r>
              <a:rPr lang="en-US" sz="1600">
                <a:latin typeface="Arial"/>
                <a:ea typeface="Arial"/>
                <a:cs typeface="Arial"/>
                <a:sym typeface="Arial"/>
              </a:rPr>
              <a:t>Have the students read through this material and ask questions</a:t>
            </a:r>
            <a:endParaRPr/>
          </a:p>
          <a:p>
            <a:pPr indent="-111125" lvl="1" marL="339725" rtl="0" algn="l">
              <a:lnSpc>
                <a:spcPct val="100000"/>
              </a:lnSpc>
              <a:spcBef>
                <a:spcPts val="600"/>
              </a:spcBef>
              <a:spcAft>
                <a:spcPts val="0"/>
              </a:spcAft>
              <a:buClr>
                <a:schemeClr val="dk1"/>
              </a:buClr>
              <a:buSzPts val="1600"/>
              <a:buFont typeface="Noto Sans Symbols"/>
              <a:buChar char="▪"/>
            </a:pPr>
            <a:r>
              <a:rPr lang="en-US" sz="1600">
                <a:latin typeface="Arial"/>
                <a:ea typeface="Arial"/>
                <a:cs typeface="Arial"/>
                <a:sym typeface="Arial"/>
              </a:rPr>
              <a:t>The table on the following slide summarizes which lessons teach which NGSS requirements</a:t>
            </a:r>
            <a:endParaRPr/>
          </a:p>
        </p:txBody>
      </p:sp>
      <p:pic>
        <p:nvPicPr>
          <p:cNvPr id="277" name="Google Shape;277;p3"/>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sp>
        <p:nvSpPr>
          <p:cNvPr id="278" name="Google Shape;278;p3"/>
          <p:cNvSpPr txBox="1"/>
          <p:nvPr/>
        </p:nvSpPr>
        <p:spPr>
          <a:xfrm>
            <a:off x="533210" y="3325092"/>
            <a:ext cx="10958785" cy="613750"/>
          </a:xfrm>
          <a:prstGeom prst="rect">
            <a:avLst/>
          </a:prstGeom>
          <a:noFill/>
          <a:ln>
            <a:noFill/>
          </a:ln>
        </p:spPr>
        <p:txBody>
          <a:bodyPr anchorCtr="0" anchor="t" bIns="45700" lIns="91425" spcFirstLastPara="1" rIns="91425" wrap="square" tIns="45700">
            <a:normAutofit/>
          </a:bodyPr>
          <a:lstStyle/>
          <a:p>
            <a:pPr indent="-117475" lvl="0" marL="117475" marR="0" rtl="0" algn="l">
              <a:lnSpc>
                <a:spcPct val="100000"/>
              </a:lnSpc>
              <a:spcBef>
                <a:spcPts val="0"/>
              </a:spcBef>
              <a:spcAft>
                <a:spcPts val="0"/>
              </a:spcAft>
              <a:buClr>
                <a:srgbClr val="000000"/>
              </a:buClr>
              <a:buSzPts val="1800"/>
              <a:buFont typeface="Arial"/>
              <a:buChar char="•"/>
            </a:pPr>
            <a:r>
              <a:rPr b="1" lang="en-US" sz="1800">
                <a:solidFill>
                  <a:srgbClr val="000000"/>
                </a:solidFill>
                <a:latin typeface="Arial"/>
                <a:ea typeface="Arial"/>
                <a:cs typeface="Arial"/>
                <a:sym typeface="Arial"/>
              </a:rPr>
              <a:t>The next part of each Lesson walks through building exercises to demonstrate the topic.</a:t>
            </a:r>
            <a:endParaRPr/>
          </a:p>
          <a:p>
            <a:pPr indent="-114300" lvl="1" marL="339725" marR="0" rtl="0" algn="l">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Have the students take out the correct parts and follow the instructions to build and test things</a:t>
            </a:r>
            <a:endParaRPr/>
          </a:p>
        </p:txBody>
      </p:sp>
      <p:sp>
        <p:nvSpPr>
          <p:cNvPr id="279" name="Google Shape;279;p3"/>
          <p:cNvSpPr txBox="1"/>
          <p:nvPr/>
        </p:nvSpPr>
        <p:spPr>
          <a:xfrm>
            <a:off x="533210" y="4021561"/>
            <a:ext cx="10958785" cy="633496"/>
          </a:xfrm>
          <a:prstGeom prst="rect">
            <a:avLst/>
          </a:prstGeom>
          <a:noFill/>
          <a:ln>
            <a:noFill/>
          </a:ln>
        </p:spPr>
        <p:txBody>
          <a:bodyPr anchorCtr="0" anchor="t" bIns="45700" lIns="91425" spcFirstLastPara="1" rIns="91425" wrap="square" tIns="45700">
            <a:normAutofit/>
          </a:bodyPr>
          <a:lstStyle/>
          <a:p>
            <a:pPr indent="-117475" lvl="0" marL="117475" marR="0" rtl="0" algn="l">
              <a:lnSpc>
                <a:spcPct val="100000"/>
              </a:lnSpc>
              <a:spcBef>
                <a:spcPts val="0"/>
              </a:spcBef>
              <a:spcAft>
                <a:spcPts val="0"/>
              </a:spcAft>
              <a:buClr>
                <a:srgbClr val="000000"/>
              </a:buClr>
              <a:buSzPts val="1800"/>
              <a:buFont typeface="Arial"/>
              <a:buChar char="•"/>
            </a:pPr>
            <a:r>
              <a:rPr b="1" lang="en-US" sz="1800">
                <a:solidFill>
                  <a:srgbClr val="000000"/>
                </a:solidFill>
                <a:latin typeface="Arial"/>
                <a:ea typeface="Arial"/>
                <a:cs typeface="Arial"/>
                <a:sym typeface="Arial"/>
              </a:rPr>
              <a:t>The next part of each Lesson proposes a fun STEAM project.</a:t>
            </a:r>
            <a:endParaRPr/>
          </a:p>
          <a:p>
            <a:pPr indent="-114300" lvl="1" marL="339725" marR="0" rtl="0" algn="l">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Have the students come up with their own solution to the fun STEAM project</a:t>
            </a:r>
            <a:endParaRPr/>
          </a:p>
        </p:txBody>
      </p:sp>
      <p:sp>
        <p:nvSpPr>
          <p:cNvPr id="280" name="Google Shape;280;p3"/>
          <p:cNvSpPr txBox="1"/>
          <p:nvPr/>
        </p:nvSpPr>
        <p:spPr>
          <a:xfrm>
            <a:off x="533210" y="4737776"/>
            <a:ext cx="10958785" cy="1005565"/>
          </a:xfrm>
          <a:prstGeom prst="rect">
            <a:avLst/>
          </a:prstGeom>
          <a:noFill/>
          <a:ln>
            <a:noFill/>
          </a:ln>
        </p:spPr>
        <p:txBody>
          <a:bodyPr anchorCtr="0" anchor="t" bIns="45700" lIns="91425" spcFirstLastPara="1" rIns="91425" wrap="square" tIns="45700">
            <a:normAutofit/>
          </a:bodyPr>
          <a:lstStyle/>
          <a:p>
            <a:pPr indent="-117475" lvl="0" marL="117475" marR="0" rtl="0" algn="l">
              <a:lnSpc>
                <a:spcPct val="100000"/>
              </a:lnSpc>
              <a:spcBef>
                <a:spcPts val="0"/>
              </a:spcBef>
              <a:spcAft>
                <a:spcPts val="0"/>
              </a:spcAft>
              <a:buClr>
                <a:srgbClr val="000000"/>
              </a:buClr>
              <a:buSzPts val="1800"/>
              <a:buFont typeface="Arial"/>
              <a:buChar char="•"/>
            </a:pPr>
            <a:r>
              <a:rPr b="1" lang="en-US" sz="1800">
                <a:solidFill>
                  <a:srgbClr val="000000"/>
                </a:solidFill>
                <a:latin typeface="Arial"/>
                <a:ea typeface="Arial"/>
                <a:cs typeface="Arial"/>
                <a:sym typeface="Arial"/>
              </a:rPr>
              <a:t>The next part of each Lesson has a quiz.</a:t>
            </a:r>
            <a:endParaRPr/>
          </a:p>
          <a:p>
            <a:pPr indent="-114300" lvl="1" marL="339725" marR="0" rtl="0" algn="l">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Either print out the quiz and hand out to the students to take the quiz, or</a:t>
            </a:r>
            <a:endParaRPr/>
          </a:p>
          <a:p>
            <a:pPr indent="-114300" lvl="1" marL="339725" marR="0" rtl="0" algn="l">
              <a:lnSpc>
                <a:spcPct val="100000"/>
              </a:lnSpc>
              <a:spcBef>
                <a:spcPts val="60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Have the students take out a sheet of paper and write down the answers to each question</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25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6">
                                            <p:txEl>
                                              <p:pRg end="0" st="0"/>
                                            </p:txEl>
                                          </p:spTgt>
                                        </p:tgtEl>
                                        <p:attrNameLst>
                                          <p:attrName>style.visibility</p:attrName>
                                        </p:attrNameLst>
                                      </p:cBhvr>
                                      <p:to>
                                        <p:strVal val="visible"/>
                                      </p:to>
                                    </p:set>
                                    <p:anim calcmode="lin" valueType="num">
                                      <p:cBhvr additive="base">
                                        <p:cTn dur="500"/>
                                        <p:tgtEl>
                                          <p:spTgt spid="27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6">
                                            <p:txEl>
                                              <p:pRg end="1" st="1"/>
                                            </p:txEl>
                                          </p:spTgt>
                                        </p:tgtEl>
                                        <p:attrNameLst>
                                          <p:attrName>style.visibility</p:attrName>
                                        </p:attrNameLst>
                                      </p:cBhvr>
                                      <p:to>
                                        <p:strVal val="visible"/>
                                      </p:to>
                                    </p:set>
                                    <p:anim calcmode="lin" valueType="num">
                                      <p:cBhvr additive="base">
                                        <p:cTn dur="500"/>
                                        <p:tgtEl>
                                          <p:spTgt spid="27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6">
                                            <p:txEl>
                                              <p:pRg end="2" st="2"/>
                                            </p:txEl>
                                          </p:spTgt>
                                        </p:tgtEl>
                                        <p:attrNameLst>
                                          <p:attrName>style.visibility</p:attrName>
                                        </p:attrNameLst>
                                      </p:cBhvr>
                                      <p:to>
                                        <p:strVal val="visible"/>
                                      </p:to>
                                    </p:set>
                                    <p:anim calcmode="lin" valueType="num">
                                      <p:cBhvr additive="base">
                                        <p:cTn dur="500"/>
                                        <p:tgtEl>
                                          <p:spTgt spid="27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6">
                                            <p:txEl>
                                              <p:pRg end="3" st="3"/>
                                            </p:txEl>
                                          </p:spTgt>
                                        </p:tgtEl>
                                        <p:attrNameLst>
                                          <p:attrName>style.visibility</p:attrName>
                                        </p:attrNameLst>
                                      </p:cBhvr>
                                      <p:to>
                                        <p:strVal val="visible"/>
                                      </p:to>
                                    </p:set>
                                    <p:anim calcmode="lin" valueType="num">
                                      <p:cBhvr additive="base">
                                        <p:cTn dur="500"/>
                                        <p:tgtEl>
                                          <p:spTgt spid="27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500"/>
                                        <p:tgtEl>
                                          <p:spTgt spid="27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500"/>
                                        <p:tgtEl>
                                          <p:spTgt spid="27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500"/>
                                        <p:tgtEl>
                                          <p:spTgt spid="28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30"/>
          <p:cNvSpPr txBox="1"/>
          <p:nvPr>
            <p:ph type="ctrTitle"/>
          </p:nvPr>
        </p:nvSpPr>
        <p:spPr>
          <a:xfrm>
            <a:off x="987213" y="678891"/>
            <a:ext cx="9871587" cy="84408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sz="4400">
                <a:solidFill>
                  <a:srgbClr val="7030A0"/>
                </a:solidFill>
                <a:latin typeface="Tahoma"/>
                <a:ea typeface="Tahoma"/>
                <a:cs typeface="Tahoma"/>
                <a:sym typeface="Tahoma"/>
              </a:rPr>
              <a:t>Lesson 4 – Motors &amp; Gears</a:t>
            </a:r>
            <a:endParaRPr/>
          </a:p>
        </p:txBody>
      </p:sp>
      <p:pic>
        <p:nvPicPr>
          <p:cNvPr id="1098" name="Google Shape;1098;p30"/>
          <p:cNvPicPr preferRelativeResize="0"/>
          <p:nvPr/>
        </p:nvPicPr>
        <p:blipFill rotWithShape="1">
          <a:blip r:embed="rId3">
            <a:alphaModFix/>
          </a:blip>
          <a:srcRect b="0" l="0" r="0" t="0"/>
          <a:stretch/>
        </p:blipFill>
        <p:spPr>
          <a:xfrm>
            <a:off x="5408304" y="4310657"/>
            <a:ext cx="1258966" cy="1806719"/>
          </a:xfrm>
          <a:prstGeom prst="rect">
            <a:avLst/>
          </a:prstGeom>
          <a:noFill/>
          <a:ln>
            <a:noFill/>
          </a:ln>
        </p:spPr>
      </p:pic>
      <p:grpSp>
        <p:nvGrpSpPr>
          <p:cNvPr id="1099" name="Google Shape;1099;p30"/>
          <p:cNvGrpSpPr/>
          <p:nvPr/>
        </p:nvGrpSpPr>
        <p:grpSpPr>
          <a:xfrm>
            <a:off x="4149969" y="3125694"/>
            <a:ext cx="3938954" cy="777487"/>
            <a:chOff x="4913324" y="3716125"/>
            <a:chExt cx="2651741" cy="765296"/>
          </a:xfrm>
        </p:grpSpPr>
        <p:sp>
          <p:nvSpPr>
            <p:cNvPr id="1100" name="Google Shape;1100;p30"/>
            <p:cNvSpPr/>
            <p:nvPr/>
          </p:nvSpPr>
          <p:spPr>
            <a:xfrm>
              <a:off x="4913324" y="3716125"/>
              <a:ext cx="2619956" cy="765296"/>
            </a:xfrm>
            <a:prstGeom prst="wedgeRoundRectCallout">
              <a:avLst>
                <a:gd fmla="val -5788" name="adj1"/>
                <a:gd fmla="val 153482" name="adj2"/>
                <a:gd fmla="val 16667" name="adj3"/>
              </a:avLst>
            </a:prstGeom>
            <a:solidFill>
              <a:schemeClr val="lt1"/>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1" name="Google Shape;1101;p30"/>
            <p:cNvSpPr txBox="1"/>
            <p:nvPr/>
          </p:nvSpPr>
          <p:spPr>
            <a:xfrm>
              <a:off x="4945109" y="3716125"/>
              <a:ext cx="2619956" cy="545311"/>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rgbClr val="0000FF"/>
                  </a:solidFill>
                  <a:latin typeface="Arial"/>
                  <a:ea typeface="Arial"/>
                  <a:cs typeface="Arial"/>
                  <a:sym typeface="Arial"/>
                </a:rPr>
                <a:t>Seymour Says: </a:t>
              </a:r>
              <a:r>
                <a:rPr b="1" lang="en-US" sz="1400">
                  <a:solidFill>
                    <a:schemeClr val="dk1"/>
                  </a:solidFill>
                  <a:latin typeface="Arial"/>
                  <a:ea typeface="Arial"/>
                  <a:cs typeface="Arial"/>
                  <a:sym typeface="Arial"/>
                </a:rPr>
                <a:t>These motor circuits get me all </a:t>
              </a:r>
              <a:r>
                <a:rPr b="1" i="1" lang="en-US" sz="1400">
                  <a:solidFill>
                    <a:schemeClr val="dk1"/>
                  </a:solidFill>
                  <a:latin typeface="Arial"/>
                  <a:ea typeface="Arial"/>
                  <a:cs typeface="Arial"/>
                  <a:sym typeface="Arial"/>
                </a:rPr>
                <a:t>geared</a:t>
              </a:r>
              <a:r>
                <a:rPr b="1" lang="en-US" sz="1400">
                  <a:solidFill>
                    <a:schemeClr val="dk1"/>
                  </a:solidFill>
                  <a:latin typeface="Arial"/>
                  <a:ea typeface="Arial"/>
                  <a:cs typeface="Arial"/>
                  <a:sym typeface="Arial"/>
                </a:rPr>
                <a:t> up! </a:t>
              </a:r>
              <a:endParaRPr/>
            </a:p>
          </p:txBody>
        </p:sp>
      </p:grpSp>
      <p:sp>
        <p:nvSpPr>
          <p:cNvPr id="1102" name="Google Shape;1102;p30"/>
          <p:cNvSpPr txBox="1"/>
          <p:nvPr/>
        </p:nvSpPr>
        <p:spPr>
          <a:xfrm>
            <a:off x="4399780" y="2007002"/>
            <a:ext cx="420197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Lesson length: </a:t>
            </a:r>
            <a:r>
              <a:rPr lang="en-US" sz="1800">
                <a:solidFill>
                  <a:schemeClr val="dk1"/>
                </a:solidFill>
                <a:latin typeface="Arial"/>
                <a:ea typeface="Arial"/>
                <a:cs typeface="Arial"/>
                <a:sym typeface="Arial"/>
              </a:rPr>
              <a:t>60 Min</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Key Learning: </a:t>
            </a:r>
            <a:r>
              <a:rPr lang="en-US" sz="1800">
                <a:solidFill>
                  <a:schemeClr val="dk1"/>
                </a:solidFill>
                <a:latin typeface="Arial"/>
                <a:ea typeface="Arial"/>
                <a:cs typeface="Arial"/>
                <a:sym typeface="Arial"/>
              </a:rPr>
              <a:t>Structures &amp; Forces</a:t>
            </a:r>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NGSS Area:</a:t>
            </a:r>
            <a:r>
              <a:rPr lang="en-US" sz="1800">
                <a:solidFill>
                  <a:schemeClr val="dk1"/>
                </a:solidFill>
                <a:latin typeface="Arial"/>
                <a:ea typeface="Arial"/>
                <a:cs typeface="Arial"/>
                <a:sym typeface="Arial"/>
              </a:rPr>
              <a:t> K-2-ETS1</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Icon&#10;&#10;Description automatically generated" id="1103" name="Google Shape;1103;p30"/>
          <p:cNvPicPr preferRelativeResize="0"/>
          <p:nvPr/>
        </p:nvPicPr>
        <p:blipFill rotWithShape="1">
          <a:blip r:embed="rId4">
            <a:alphaModFix/>
          </a:blip>
          <a:srcRect b="0" l="0" r="0" t="0"/>
          <a:stretch/>
        </p:blipFill>
        <p:spPr>
          <a:xfrm>
            <a:off x="174460" y="2569933"/>
            <a:ext cx="4572009" cy="3657607"/>
          </a:xfrm>
          <a:prstGeom prst="rect">
            <a:avLst/>
          </a:prstGeom>
          <a:noFill/>
          <a:ln>
            <a:noFill/>
          </a:ln>
        </p:spPr>
      </p:pic>
      <p:pic>
        <p:nvPicPr>
          <p:cNvPr descr="A picture containing metalware, gear&#10;&#10;Description automatically generated" id="1104" name="Google Shape;1104;p30"/>
          <p:cNvPicPr preferRelativeResize="0"/>
          <p:nvPr/>
        </p:nvPicPr>
        <p:blipFill rotWithShape="1">
          <a:blip r:embed="rId5">
            <a:alphaModFix/>
          </a:blip>
          <a:srcRect b="0" l="0" r="0" t="0"/>
          <a:stretch/>
        </p:blipFill>
        <p:spPr>
          <a:xfrm>
            <a:off x="7548258" y="1398826"/>
            <a:ext cx="4572009" cy="3657607"/>
          </a:xfrm>
          <a:prstGeom prst="rect">
            <a:avLst/>
          </a:prstGeom>
          <a:noFill/>
          <a:ln>
            <a:noFill/>
          </a:ln>
        </p:spPr>
      </p:pic>
      <p:pic>
        <p:nvPicPr>
          <p:cNvPr descr="A picture containing white, plate, mollusk&#10;&#10;Description automatically generated" id="1105" name="Google Shape;1105;p30"/>
          <p:cNvPicPr preferRelativeResize="0"/>
          <p:nvPr/>
        </p:nvPicPr>
        <p:blipFill rotWithShape="1">
          <a:blip r:embed="rId6">
            <a:alphaModFix/>
          </a:blip>
          <a:srcRect b="0" l="0" r="0" t="0"/>
          <a:stretch/>
        </p:blipFill>
        <p:spPr>
          <a:xfrm>
            <a:off x="9076637" y="4583086"/>
            <a:ext cx="1792076" cy="177988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97"/>
                                        </p:tgtEl>
                                        <p:attrNameLst>
                                          <p:attrName>style.visibility</p:attrName>
                                        </p:attrNameLst>
                                      </p:cBhvr>
                                      <p:to>
                                        <p:strVal val="visible"/>
                                      </p:to>
                                    </p:set>
                                    <p:animEffect filter="fade" transition="in">
                                      <p:cBhvr>
                                        <p:cTn dur="500"/>
                                        <p:tgtEl>
                                          <p:spTgt spid="10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1000"/>
                                        <p:tgtEl>
                                          <p:spTgt spid="110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1000"/>
                                        <p:tgtEl>
                                          <p:spTgt spid="1103"/>
                                        </p:tgtEl>
                                      </p:cBhvr>
                                    </p:animEffect>
                                  </p:childTnLst>
                                </p:cTn>
                              </p:par>
                              <p:par>
                                <p:cTn fill="hold" nodeType="with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1000"/>
                                        <p:tgtEl>
                                          <p:spTgt spid="1104"/>
                                        </p:tgtEl>
                                      </p:cBhvr>
                                    </p:animEffect>
                                  </p:childTnLst>
                                </p:cTn>
                              </p:par>
                              <p:par>
                                <p:cTn fill="hold" nodeType="with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1000"/>
                                        <p:tgtEl>
                                          <p:spTgt spid="110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098"/>
                                        </p:tgtEl>
                                        <p:attrNameLst>
                                          <p:attrName>style.visibility</p:attrName>
                                        </p:attrNameLst>
                                      </p:cBhvr>
                                      <p:to>
                                        <p:strVal val="visible"/>
                                      </p:to>
                                    </p:set>
                                    <p:animEffect filter="fade" transition="in">
                                      <p:cBhvr>
                                        <p:cTn dur="2000"/>
                                        <p:tgtEl>
                                          <p:spTgt spid="1098"/>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099"/>
                                        </p:tgtEl>
                                        <p:attrNameLst>
                                          <p:attrName>style.visibility</p:attrName>
                                        </p:attrNameLst>
                                      </p:cBhvr>
                                      <p:to>
                                        <p:strVal val="visible"/>
                                      </p:to>
                                    </p:set>
                                    <p:animEffect filter="fade" transition="in">
                                      <p:cBhvr>
                                        <p:cTn dur="1250"/>
                                        <p:tgtEl>
                                          <p:spTgt spid="10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9" name="Shape 1109"/>
        <p:cNvGrpSpPr/>
        <p:nvPr/>
      </p:nvGrpSpPr>
      <p:grpSpPr>
        <a:xfrm>
          <a:off x="0" y="0"/>
          <a:ext cx="0" cy="0"/>
          <a:chOff x="0" y="0"/>
          <a:chExt cx="0" cy="0"/>
        </a:xfrm>
      </p:grpSpPr>
      <p:sp>
        <p:nvSpPr>
          <p:cNvPr id="1110" name="Google Shape;1110;p31"/>
          <p:cNvSpPr txBox="1"/>
          <p:nvPr/>
        </p:nvSpPr>
        <p:spPr>
          <a:xfrm>
            <a:off x="170765" y="3820639"/>
            <a:ext cx="9130553" cy="805979"/>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600"/>
              <a:buFont typeface="Arial"/>
              <a:buNone/>
            </a:pPr>
            <a:r>
              <a:t/>
            </a:r>
            <a:endParaRPr sz="1600">
              <a:solidFill>
                <a:schemeClr val="dk1"/>
              </a:solidFill>
              <a:latin typeface="Tahoma"/>
              <a:ea typeface="Tahoma"/>
              <a:cs typeface="Tahoma"/>
              <a:sym typeface="Tahoma"/>
            </a:endParaRPr>
          </a:p>
        </p:txBody>
      </p:sp>
      <p:sp>
        <p:nvSpPr>
          <p:cNvPr id="1111" name="Google Shape;1111;p31"/>
          <p:cNvSpPr txBox="1"/>
          <p:nvPr>
            <p:ph idx="1" type="body"/>
          </p:nvPr>
        </p:nvSpPr>
        <p:spPr>
          <a:xfrm>
            <a:off x="666750" y="1319572"/>
            <a:ext cx="8269300" cy="608036"/>
          </a:xfrm>
          <a:prstGeom prst="rect">
            <a:avLst/>
          </a:prstGeom>
          <a:noFill/>
          <a:ln>
            <a:noFill/>
          </a:ln>
        </p:spPr>
        <p:txBody>
          <a:bodyPr anchorCtr="0" anchor="t" bIns="45700" lIns="91425" spcFirstLastPara="1" rIns="91425" wrap="square" tIns="45700">
            <a:noAutofit/>
          </a:bodyPr>
          <a:lstStyle/>
          <a:p>
            <a:pPr indent="-169863" lvl="0" marL="169863" rtl="0" algn="just">
              <a:lnSpc>
                <a:spcPct val="100000"/>
              </a:lnSpc>
              <a:spcBef>
                <a:spcPts val="0"/>
              </a:spcBef>
              <a:spcAft>
                <a:spcPts val="0"/>
              </a:spcAft>
              <a:buClr>
                <a:schemeClr val="dk1"/>
              </a:buClr>
              <a:buSzPts val="1600"/>
              <a:buChar char="•"/>
            </a:pPr>
            <a:r>
              <a:rPr lang="en-US" sz="1600">
                <a:latin typeface="Tahoma"/>
                <a:ea typeface="Tahoma"/>
                <a:cs typeface="Tahoma"/>
                <a:sym typeface="Tahoma"/>
              </a:rPr>
              <a:t>A gear is a part having teeth, or cogs, which can mesh with another toothed part to transmit torque. </a:t>
            </a:r>
            <a:endParaRPr/>
          </a:p>
        </p:txBody>
      </p:sp>
      <p:sp>
        <p:nvSpPr>
          <p:cNvPr id="1112" name="Google Shape;1112;p31"/>
          <p:cNvSpPr txBox="1"/>
          <p:nvPr>
            <p:ph type="title"/>
          </p:nvPr>
        </p:nvSpPr>
        <p:spPr>
          <a:xfrm>
            <a:off x="666750" y="223236"/>
            <a:ext cx="1100137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Gears</a:t>
            </a:r>
            <a:endParaRPr/>
          </a:p>
        </p:txBody>
      </p:sp>
      <p:pic>
        <p:nvPicPr>
          <p:cNvPr id="1113" name="Google Shape;1113;p31"/>
          <p:cNvPicPr preferRelativeResize="0"/>
          <p:nvPr/>
        </p:nvPicPr>
        <p:blipFill rotWithShape="1">
          <a:blip r:embed="rId4">
            <a:alphaModFix/>
          </a:blip>
          <a:srcRect b="0" l="0" r="0" t="0"/>
          <a:stretch/>
        </p:blipFill>
        <p:spPr>
          <a:xfrm>
            <a:off x="9627869" y="4982710"/>
            <a:ext cx="1012114" cy="1452466"/>
          </a:xfrm>
          <a:prstGeom prst="rect">
            <a:avLst/>
          </a:prstGeom>
          <a:noFill/>
          <a:ln>
            <a:noFill/>
          </a:ln>
        </p:spPr>
      </p:pic>
      <p:grpSp>
        <p:nvGrpSpPr>
          <p:cNvPr id="1114" name="Google Shape;1114;p31"/>
          <p:cNvGrpSpPr/>
          <p:nvPr/>
        </p:nvGrpSpPr>
        <p:grpSpPr>
          <a:xfrm>
            <a:off x="9125944" y="3633662"/>
            <a:ext cx="2399306" cy="1231202"/>
            <a:chOff x="9213039" y="2589437"/>
            <a:chExt cx="2399306" cy="1231202"/>
          </a:xfrm>
        </p:grpSpPr>
        <p:sp>
          <p:nvSpPr>
            <p:cNvPr id="1115" name="Google Shape;1115;p31"/>
            <p:cNvSpPr/>
            <p:nvPr/>
          </p:nvSpPr>
          <p:spPr>
            <a:xfrm>
              <a:off x="9213039" y="2596053"/>
              <a:ext cx="2399306" cy="1224586"/>
            </a:xfrm>
            <a:prstGeom prst="wedgeRoundRectCallout">
              <a:avLst>
                <a:gd fmla="val 7607" name="adj1"/>
                <a:gd fmla="val 80871" name="adj2"/>
                <a:gd fmla="val 16667" name="adj3"/>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6" name="Google Shape;1116;p31"/>
            <p:cNvSpPr txBox="1"/>
            <p:nvPr/>
          </p:nvSpPr>
          <p:spPr>
            <a:xfrm>
              <a:off x="9232263" y="2589437"/>
              <a:ext cx="238008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rgbClr val="FF0000"/>
                  </a:solidFill>
                  <a:latin typeface="Calibri"/>
                  <a:ea typeface="Calibri"/>
                  <a:cs typeface="Calibri"/>
                  <a:sym typeface="Calibri"/>
                </a:rPr>
                <a:t>Seymour Says: </a:t>
              </a:r>
              <a:endParaRPr/>
            </a:p>
            <a:p>
              <a:pPr indent="0" lvl="0" marL="0" marR="0" rtl="0" algn="just">
                <a:spcBef>
                  <a:spcPts val="0"/>
                </a:spcBef>
                <a:spcAft>
                  <a:spcPts val="0"/>
                </a:spcAft>
                <a:buNone/>
              </a:pPr>
              <a:r>
                <a:rPr b="1" lang="en-US" sz="1400">
                  <a:solidFill>
                    <a:schemeClr val="dk1"/>
                  </a:solidFill>
                  <a:latin typeface="Calibri"/>
                  <a:ea typeface="Calibri"/>
                  <a:cs typeface="Calibri"/>
                  <a:sym typeface="Calibri"/>
                </a:rPr>
                <a:t>The three main usages of gears are to change/increase speed, increase force, and change direction.</a:t>
              </a:r>
              <a:endParaRPr/>
            </a:p>
          </p:txBody>
        </p:sp>
      </p:grpSp>
      <p:pic>
        <p:nvPicPr>
          <p:cNvPr descr="A picture containing metalware, gear&#10;&#10;Description automatically generated" id="1117" name="Google Shape;1117;p31"/>
          <p:cNvPicPr preferRelativeResize="0"/>
          <p:nvPr/>
        </p:nvPicPr>
        <p:blipFill rotWithShape="1">
          <a:blip r:embed="rId5">
            <a:alphaModFix/>
          </a:blip>
          <a:srcRect b="0" l="0" r="0" t="0"/>
          <a:stretch/>
        </p:blipFill>
        <p:spPr>
          <a:xfrm>
            <a:off x="9125944" y="461733"/>
            <a:ext cx="2295525" cy="3060699"/>
          </a:xfrm>
          <a:prstGeom prst="rect">
            <a:avLst/>
          </a:prstGeom>
          <a:noFill/>
          <a:ln>
            <a:noFill/>
          </a:ln>
        </p:spPr>
      </p:pic>
      <p:cxnSp>
        <p:nvCxnSpPr>
          <p:cNvPr id="1118" name="Google Shape;1118;p31"/>
          <p:cNvCxnSpPr/>
          <p:nvPr/>
        </p:nvCxnSpPr>
        <p:spPr>
          <a:xfrm rot="10800000">
            <a:off x="10497108" y="1914525"/>
            <a:ext cx="0" cy="733425"/>
          </a:xfrm>
          <a:prstGeom prst="straightConnector1">
            <a:avLst/>
          </a:prstGeom>
          <a:noFill/>
          <a:ln cap="flat" cmpd="sng" w="38100">
            <a:solidFill>
              <a:srgbClr val="0000FF"/>
            </a:solidFill>
            <a:prstDash val="solid"/>
            <a:miter lim="800000"/>
            <a:headEnd len="med" w="med" type="triangle"/>
            <a:tailEnd len="sm" w="sm" type="none"/>
          </a:ln>
        </p:spPr>
      </p:cxnSp>
      <p:cxnSp>
        <p:nvCxnSpPr>
          <p:cNvPr id="1119" name="Google Shape;1119;p31"/>
          <p:cNvCxnSpPr/>
          <p:nvPr/>
        </p:nvCxnSpPr>
        <p:spPr>
          <a:xfrm rot="10800000">
            <a:off x="10639983" y="1914525"/>
            <a:ext cx="0" cy="468083"/>
          </a:xfrm>
          <a:prstGeom prst="straightConnector1">
            <a:avLst/>
          </a:prstGeom>
          <a:noFill/>
          <a:ln cap="flat" cmpd="sng" w="38100">
            <a:solidFill>
              <a:srgbClr val="0000FF"/>
            </a:solidFill>
            <a:prstDash val="solid"/>
            <a:miter lim="800000"/>
            <a:headEnd len="med" w="med" type="triangle"/>
            <a:tailEnd len="sm" w="sm" type="none"/>
          </a:ln>
        </p:spPr>
      </p:cxnSp>
      <p:cxnSp>
        <p:nvCxnSpPr>
          <p:cNvPr id="1120" name="Google Shape;1120;p31"/>
          <p:cNvCxnSpPr/>
          <p:nvPr/>
        </p:nvCxnSpPr>
        <p:spPr>
          <a:xfrm rot="10800000">
            <a:off x="10078008" y="1914525"/>
            <a:ext cx="0" cy="311599"/>
          </a:xfrm>
          <a:prstGeom prst="straightConnector1">
            <a:avLst/>
          </a:prstGeom>
          <a:noFill/>
          <a:ln cap="flat" cmpd="sng" w="38100">
            <a:solidFill>
              <a:srgbClr val="0000FF"/>
            </a:solidFill>
            <a:prstDash val="solid"/>
            <a:miter lim="800000"/>
            <a:headEnd len="med" w="med" type="triangle"/>
            <a:tailEnd len="sm" w="sm" type="none"/>
          </a:ln>
        </p:spPr>
      </p:cxnSp>
      <p:cxnSp>
        <p:nvCxnSpPr>
          <p:cNvPr id="1121" name="Google Shape;1121;p31"/>
          <p:cNvCxnSpPr/>
          <p:nvPr/>
        </p:nvCxnSpPr>
        <p:spPr>
          <a:xfrm rot="10800000">
            <a:off x="9858933" y="1914525"/>
            <a:ext cx="0" cy="600754"/>
          </a:xfrm>
          <a:prstGeom prst="straightConnector1">
            <a:avLst/>
          </a:prstGeom>
          <a:noFill/>
          <a:ln cap="flat" cmpd="sng" w="38100">
            <a:solidFill>
              <a:srgbClr val="0000FF"/>
            </a:solidFill>
            <a:prstDash val="solid"/>
            <a:miter lim="800000"/>
            <a:headEnd len="med" w="med" type="triangle"/>
            <a:tailEnd len="sm" w="sm" type="none"/>
          </a:ln>
        </p:spPr>
      </p:cxnSp>
      <p:pic>
        <p:nvPicPr>
          <p:cNvPr id="1122" name="Google Shape;1122;p31"/>
          <p:cNvPicPr preferRelativeResize="0"/>
          <p:nvPr/>
        </p:nvPicPr>
        <p:blipFill rotWithShape="1">
          <a:blip r:embed="rId6">
            <a:alphaModFix/>
          </a:blip>
          <a:srcRect b="0" l="0" r="0" t="0"/>
          <a:stretch/>
        </p:blipFill>
        <p:spPr>
          <a:xfrm>
            <a:off x="10858500" y="5799093"/>
            <a:ext cx="633495" cy="633495"/>
          </a:xfrm>
          <a:prstGeom prst="rect">
            <a:avLst/>
          </a:prstGeom>
          <a:noFill/>
          <a:ln>
            <a:noFill/>
          </a:ln>
        </p:spPr>
      </p:pic>
      <p:sp>
        <p:nvSpPr>
          <p:cNvPr id="1123" name="Google Shape;1123;p31"/>
          <p:cNvSpPr txBox="1"/>
          <p:nvPr/>
        </p:nvSpPr>
        <p:spPr>
          <a:xfrm>
            <a:off x="665273" y="1927608"/>
            <a:ext cx="8269300" cy="587671"/>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chemeClr val="dk1"/>
              </a:buClr>
              <a:buSzPts val="1600"/>
              <a:buFont typeface="Arial"/>
              <a:buChar char="•"/>
            </a:pPr>
            <a:r>
              <a:rPr lang="en-US" sz="1600">
                <a:solidFill>
                  <a:schemeClr val="dk1"/>
                </a:solidFill>
                <a:latin typeface="Tahoma"/>
                <a:ea typeface="Tahoma"/>
                <a:cs typeface="Tahoma"/>
                <a:sym typeface="Tahoma"/>
              </a:rPr>
              <a:t>By having different size parts, gears can change the speed, torque, and direction of a power source. </a:t>
            </a:r>
            <a:endParaRPr/>
          </a:p>
        </p:txBody>
      </p:sp>
      <p:sp>
        <p:nvSpPr>
          <p:cNvPr id="1124" name="Google Shape;1124;p31"/>
          <p:cNvSpPr txBox="1"/>
          <p:nvPr/>
        </p:nvSpPr>
        <p:spPr>
          <a:xfrm>
            <a:off x="665273" y="2536062"/>
            <a:ext cx="8269300" cy="4707156"/>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chemeClr val="dk1"/>
              </a:buClr>
              <a:buSzPts val="1600"/>
              <a:buFont typeface="Arial"/>
              <a:buChar char="•"/>
            </a:pPr>
            <a:r>
              <a:rPr lang="en-US" sz="1600">
                <a:solidFill>
                  <a:schemeClr val="dk1"/>
                </a:solidFill>
                <a:latin typeface="Tahoma"/>
                <a:ea typeface="Tahoma"/>
                <a:cs typeface="Tahoma"/>
                <a:sym typeface="Tahoma"/>
              </a:rPr>
              <a:t>Assuming circular gears, it can be shown that the speed ratio (or gear ratio) is inversely related to the ratio of the radius (called the pitch radius) of the two gears engaged. So, going from a large radius gear to a small radius gear increases speed, and vice versa. </a:t>
            </a:r>
            <a:endParaRPr/>
          </a:p>
        </p:txBody>
      </p:sp>
      <p:sp>
        <p:nvSpPr>
          <p:cNvPr id="1125" name="Google Shape;1125;p31"/>
          <p:cNvSpPr txBox="1"/>
          <p:nvPr/>
        </p:nvSpPr>
        <p:spPr>
          <a:xfrm>
            <a:off x="684497" y="3373712"/>
            <a:ext cx="8269300" cy="2663407"/>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chemeClr val="dk1"/>
              </a:buClr>
              <a:buSzPts val="1600"/>
              <a:buFont typeface="Arial"/>
              <a:buChar char="•"/>
            </a:pPr>
            <a:r>
              <a:rPr lang="en-US" sz="1600">
                <a:solidFill>
                  <a:schemeClr val="dk1"/>
                </a:solidFill>
                <a:latin typeface="Tahoma"/>
                <a:ea typeface="Tahoma"/>
                <a:cs typeface="Tahoma"/>
                <a:sym typeface="Tahoma"/>
              </a:rPr>
              <a:t>Some common applications for gears are food processors, printing machines, and factory automation. </a:t>
            </a:r>
            <a:endParaRPr/>
          </a:p>
        </p:txBody>
      </p:sp>
      <p:sp>
        <p:nvSpPr>
          <p:cNvPr id="1126" name="Google Shape;1126;p31"/>
          <p:cNvSpPr txBox="1"/>
          <p:nvPr/>
        </p:nvSpPr>
        <p:spPr>
          <a:xfrm>
            <a:off x="684497" y="3994970"/>
            <a:ext cx="8269300" cy="839021"/>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chemeClr val="dk1"/>
              </a:buClr>
              <a:buSzPts val="1600"/>
              <a:buFont typeface="Arial"/>
              <a:buChar char="•"/>
            </a:pPr>
            <a:r>
              <a:rPr lang="en-US" sz="1600">
                <a:solidFill>
                  <a:schemeClr val="dk1"/>
                </a:solidFill>
                <a:latin typeface="Tahoma"/>
                <a:ea typeface="Tahoma"/>
                <a:cs typeface="Tahoma"/>
                <a:sym typeface="Tahoma"/>
              </a:rPr>
              <a:t>Your car uses helical gears. The leading edges of the teeth are set at an angle relative to the axis of rotation. This makes the gear curved to form the shape of a helix. The benefits of helix gears are improved strength and reduced noise in power transfer.</a:t>
            </a:r>
            <a:endParaRPr/>
          </a:p>
        </p:txBody>
      </p:sp>
      <p:sp>
        <p:nvSpPr>
          <p:cNvPr id="1127" name="Google Shape;1127;p31"/>
          <p:cNvSpPr txBox="1"/>
          <p:nvPr/>
        </p:nvSpPr>
        <p:spPr>
          <a:xfrm>
            <a:off x="683020" y="4888829"/>
            <a:ext cx="8269300" cy="1375789"/>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chemeClr val="dk1"/>
              </a:buClr>
              <a:buSzPts val="1600"/>
              <a:buFont typeface="Arial"/>
              <a:buChar char="•"/>
            </a:pPr>
            <a:r>
              <a:rPr lang="en-US" sz="1600">
                <a:solidFill>
                  <a:schemeClr val="dk1"/>
                </a:solidFill>
                <a:latin typeface="Tahoma"/>
                <a:ea typeface="Tahoma"/>
                <a:cs typeface="Tahoma"/>
                <a:sym typeface="Tahoma"/>
              </a:rPr>
              <a:t>The Gear module in the Circuit Blox Lights ‘N Motion classroom set enables a light structure of Universal Lamps (35 and 102) to rotate at a much slower speed than the motor speed. The Gear module connects directly on top of a Universal Lamp (35 and 102) as shown on the upper right, and Universal Lamps (35 and 102) can connect directly on top of the Gear module.</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500"/>
                                        <p:tgtEl>
                                          <p:spTgt spid="1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11">
                                            <p:txEl>
                                              <p:pRg end="0" st="0"/>
                                            </p:txEl>
                                          </p:spTgt>
                                        </p:tgtEl>
                                        <p:attrNameLst>
                                          <p:attrName>style.visibility</p:attrName>
                                        </p:attrNameLst>
                                      </p:cBhvr>
                                      <p:to>
                                        <p:strVal val="visible"/>
                                      </p:to>
                                    </p:set>
                                    <p:anim calcmode="lin" valueType="num">
                                      <p:cBhvr additive="base">
                                        <p:cTn dur="500"/>
                                        <p:tgtEl>
                                          <p:spTgt spid="1111">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17"/>
                                        </p:tgtEl>
                                        <p:attrNameLst>
                                          <p:attrName>style.visibility</p:attrName>
                                        </p:attrNameLst>
                                      </p:cBhvr>
                                      <p:to>
                                        <p:strVal val="visible"/>
                                      </p:to>
                                    </p:set>
                                    <p:animEffect filter="fade" transition="in">
                                      <p:cBhvr>
                                        <p:cTn dur="1000"/>
                                        <p:tgtEl>
                                          <p:spTgt spid="1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3"/>
                                        </p:tgtEl>
                                        <p:attrNameLst>
                                          <p:attrName>style.visibility</p:attrName>
                                        </p:attrNameLst>
                                      </p:cBhvr>
                                      <p:to>
                                        <p:strVal val="visible"/>
                                      </p:to>
                                    </p:set>
                                    <p:anim calcmode="lin" valueType="num">
                                      <p:cBhvr additive="base">
                                        <p:cTn dur="500"/>
                                        <p:tgtEl>
                                          <p:spTgt spid="112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4"/>
                                        </p:tgtEl>
                                        <p:attrNameLst>
                                          <p:attrName>style.visibility</p:attrName>
                                        </p:attrNameLst>
                                      </p:cBhvr>
                                      <p:to>
                                        <p:strVal val="visible"/>
                                      </p:to>
                                    </p:set>
                                    <p:anim calcmode="lin" valueType="num">
                                      <p:cBhvr additive="base">
                                        <p:cTn dur="500"/>
                                        <p:tgtEl>
                                          <p:spTgt spid="112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5"/>
                                        </p:tgtEl>
                                        <p:attrNameLst>
                                          <p:attrName>style.visibility</p:attrName>
                                        </p:attrNameLst>
                                      </p:cBhvr>
                                      <p:to>
                                        <p:strVal val="visible"/>
                                      </p:to>
                                    </p:set>
                                    <p:anim calcmode="lin" valueType="num">
                                      <p:cBhvr additive="base">
                                        <p:cTn dur="500"/>
                                        <p:tgtEl>
                                          <p:spTgt spid="112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6"/>
                                        </p:tgtEl>
                                        <p:attrNameLst>
                                          <p:attrName>style.visibility</p:attrName>
                                        </p:attrNameLst>
                                      </p:cBhvr>
                                      <p:to>
                                        <p:strVal val="visible"/>
                                      </p:to>
                                    </p:set>
                                    <p:anim calcmode="lin" valueType="num">
                                      <p:cBhvr additive="base">
                                        <p:cTn dur="500"/>
                                        <p:tgtEl>
                                          <p:spTgt spid="112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7"/>
                                        </p:tgtEl>
                                        <p:attrNameLst>
                                          <p:attrName>style.visibility</p:attrName>
                                        </p:attrNameLst>
                                      </p:cBhvr>
                                      <p:to>
                                        <p:strVal val="visible"/>
                                      </p:to>
                                    </p:set>
                                    <p:anim calcmode="lin" valueType="num">
                                      <p:cBhvr additive="base">
                                        <p:cTn dur="500"/>
                                        <p:tgtEl>
                                          <p:spTgt spid="1127"/>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21"/>
                                        </p:tgtEl>
                                        <p:attrNameLst>
                                          <p:attrName>style.visibility</p:attrName>
                                        </p:attrNameLst>
                                      </p:cBhvr>
                                      <p:to>
                                        <p:strVal val="visible"/>
                                      </p:to>
                                    </p:set>
                                    <p:animEffect filter="fade" transition="in">
                                      <p:cBhvr>
                                        <p:cTn dur="500"/>
                                        <p:tgtEl>
                                          <p:spTgt spid="1121"/>
                                        </p:tgtEl>
                                      </p:cBhvr>
                                    </p:animEffect>
                                  </p:childTnLst>
                                </p:cTn>
                              </p:par>
                              <p:par>
                                <p:cTn fill="hold" nodeType="withEffect" presetClass="entr" presetID="10" presetSubtype="0">
                                  <p:stCondLst>
                                    <p:cond delay="0"/>
                                  </p:stCondLst>
                                  <p:childTnLst>
                                    <p:set>
                                      <p:cBhvr>
                                        <p:cTn dur="1" fill="hold">
                                          <p:stCondLst>
                                            <p:cond delay="0"/>
                                          </p:stCondLst>
                                        </p:cTn>
                                        <p:tgtEl>
                                          <p:spTgt spid="1120"/>
                                        </p:tgtEl>
                                        <p:attrNameLst>
                                          <p:attrName>style.visibility</p:attrName>
                                        </p:attrNameLst>
                                      </p:cBhvr>
                                      <p:to>
                                        <p:strVal val="visible"/>
                                      </p:to>
                                    </p:set>
                                    <p:animEffect filter="fade" transition="in">
                                      <p:cBhvr>
                                        <p:cTn dur="500"/>
                                        <p:tgtEl>
                                          <p:spTgt spid="1120"/>
                                        </p:tgtEl>
                                      </p:cBhvr>
                                    </p:animEffect>
                                  </p:childTnLst>
                                </p:cTn>
                              </p:par>
                              <p:par>
                                <p:cTn fill="hold" nodeType="with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500"/>
                                        <p:tgtEl>
                                          <p:spTgt spid="1118"/>
                                        </p:tgtEl>
                                      </p:cBhvr>
                                    </p:animEffect>
                                  </p:childTnLst>
                                </p:cTn>
                              </p:par>
                              <p:par>
                                <p:cTn fill="hold" nodeType="with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500"/>
                                        <p:tgtEl>
                                          <p:spTgt spid="111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2000"/>
                                        <p:tgtEl>
                                          <p:spTgt spid="111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2000"/>
                                        <p:tgtEl>
                                          <p:spTgt spid="1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1" name="Shape 1131"/>
        <p:cNvGrpSpPr/>
        <p:nvPr/>
      </p:nvGrpSpPr>
      <p:grpSpPr>
        <a:xfrm>
          <a:off x="0" y="0"/>
          <a:ext cx="0" cy="0"/>
          <a:chOff x="0" y="0"/>
          <a:chExt cx="0" cy="0"/>
        </a:xfrm>
      </p:grpSpPr>
      <p:sp>
        <p:nvSpPr>
          <p:cNvPr id="1132" name="Google Shape;1132;p32"/>
          <p:cNvSpPr txBox="1"/>
          <p:nvPr>
            <p:ph idx="1" type="body"/>
          </p:nvPr>
        </p:nvSpPr>
        <p:spPr>
          <a:xfrm>
            <a:off x="668901" y="1727403"/>
            <a:ext cx="5655699" cy="918810"/>
          </a:xfrm>
          <a:prstGeom prst="rect">
            <a:avLst/>
          </a:prstGeom>
          <a:noFill/>
          <a:ln>
            <a:noFill/>
          </a:ln>
        </p:spPr>
        <p:txBody>
          <a:bodyPr anchorCtr="0" anchor="t" bIns="45700" lIns="91425" spcFirstLastPara="1" rIns="91425" wrap="square" tIns="45700">
            <a:normAutofit/>
          </a:bodyPr>
          <a:lstStyle/>
          <a:p>
            <a:pPr indent="-169863" lvl="0" marL="169863" rtl="0" algn="just">
              <a:lnSpc>
                <a:spcPct val="100000"/>
              </a:lnSpc>
              <a:spcBef>
                <a:spcPts val="0"/>
              </a:spcBef>
              <a:spcAft>
                <a:spcPts val="0"/>
              </a:spcAft>
              <a:buClr>
                <a:schemeClr val="dk1"/>
              </a:buClr>
              <a:buSzPts val="1800"/>
              <a:buChar char="•"/>
            </a:pPr>
            <a:r>
              <a:rPr b="1" lang="en-US" sz="1800">
                <a:latin typeface="Tahoma"/>
                <a:ea typeface="Tahoma"/>
                <a:cs typeface="Tahoma"/>
                <a:sym typeface="Tahoma"/>
              </a:rPr>
              <a:t>The Geared Motor (106) module converts electrical energy to mechanical energy. </a:t>
            </a:r>
            <a:endParaRPr/>
          </a:p>
        </p:txBody>
      </p:sp>
      <p:sp>
        <p:nvSpPr>
          <p:cNvPr id="1133" name="Google Shape;1133;p32"/>
          <p:cNvSpPr txBox="1"/>
          <p:nvPr>
            <p:ph type="title"/>
          </p:nvPr>
        </p:nvSpPr>
        <p:spPr>
          <a:xfrm>
            <a:off x="668901" y="358535"/>
            <a:ext cx="1151357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Geared Motor</a:t>
            </a:r>
            <a:br>
              <a:rPr b="1" lang="en-US">
                <a:solidFill>
                  <a:srgbClr val="5C0F8C"/>
                </a:solidFill>
                <a:latin typeface="Tahoma"/>
                <a:ea typeface="Tahoma"/>
                <a:cs typeface="Tahoma"/>
                <a:sym typeface="Tahoma"/>
              </a:rPr>
            </a:br>
            <a:r>
              <a:rPr b="1" lang="en-US" sz="2000">
                <a:solidFill>
                  <a:srgbClr val="5C0F8C"/>
                </a:solidFill>
                <a:latin typeface="Tahoma"/>
                <a:ea typeface="Tahoma"/>
                <a:cs typeface="Tahoma"/>
                <a:sym typeface="Tahoma"/>
              </a:rPr>
              <a:t>Part Number 106 </a:t>
            </a:r>
            <a:endParaRPr b="1">
              <a:solidFill>
                <a:srgbClr val="5C0F8C"/>
              </a:solidFill>
              <a:latin typeface="Tahoma"/>
              <a:ea typeface="Tahoma"/>
              <a:cs typeface="Tahoma"/>
              <a:sym typeface="Tahoma"/>
            </a:endParaRPr>
          </a:p>
        </p:txBody>
      </p:sp>
      <p:sp>
        <p:nvSpPr>
          <p:cNvPr id="1134" name="Google Shape;1134;p32"/>
          <p:cNvSpPr txBox="1"/>
          <p:nvPr/>
        </p:nvSpPr>
        <p:spPr>
          <a:xfrm>
            <a:off x="7515215" y="1021316"/>
            <a:ext cx="3689206"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400">
                <a:solidFill>
                  <a:srgbClr val="5C0F8C"/>
                </a:solidFill>
                <a:latin typeface="Tahoma"/>
                <a:ea typeface="Tahoma"/>
                <a:cs typeface="Tahoma"/>
                <a:sym typeface="Tahoma"/>
              </a:rPr>
              <a:t>This is what the inside of the top part of the Circuit Blox Geared Motor (106) looks like!</a:t>
            </a:r>
            <a:endParaRPr/>
          </a:p>
        </p:txBody>
      </p:sp>
      <p:pic>
        <p:nvPicPr>
          <p:cNvPr id="1135" name="Google Shape;1135;p32"/>
          <p:cNvPicPr preferRelativeResize="0"/>
          <p:nvPr/>
        </p:nvPicPr>
        <p:blipFill rotWithShape="1">
          <a:blip r:embed="rId4">
            <a:alphaModFix/>
          </a:blip>
          <a:srcRect b="0" l="0" r="0" t="0"/>
          <a:stretch/>
        </p:blipFill>
        <p:spPr>
          <a:xfrm>
            <a:off x="9478297" y="4525863"/>
            <a:ext cx="1255914" cy="1781211"/>
          </a:xfrm>
          <a:prstGeom prst="rect">
            <a:avLst/>
          </a:prstGeom>
          <a:noFill/>
          <a:ln>
            <a:noFill/>
          </a:ln>
        </p:spPr>
      </p:pic>
      <p:grpSp>
        <p:nvGrpSpPr>
          <p:cNvPr id="1136" name="Google Shape;1136;p32"/>
          <p:cNvGrpSpPr/>
          <p:nvPr/>
        </p:nvGrpSpPr>
        <p:grpSpPr>
          <a:xfrm>
            <a:off x="6620339" y="4461625"/>
            <a:ext cx="2770466" cy="1224586"/>
            <a:chOff x="7049574" y="1014005"/>
            <a:chExt cx="2770466" cy="1224586"/>
          </a:xfrm>
        </p:grpSpPr>
        <p:sp>
          <p:nvSpPr>
            <p:cNvPr id="1137" name="Google Shape;1137;p32"/>
            <p:cNvSpPr/>
            <p:nvPr/>
          </p:nvSpPr>
          <p:spPr>
            <a:xfrm>
              <a:off x="7049574" y="1014005"/>
              <a:ext cx="2770466" cy="1224586"/>
            </a:xfrm>
            <a:prstGeom prst="wedgeRoundRectCallout">
              <a:avLst>
                <a:gd fmla="val 69804" name="adj1"/>
                <a:gd fmla="val -7800" name="adj2"/>
                <a:gd fmla="val 16667" name="adj3"/>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8" name="Google Shape;1138;p32"/>
            <p:cNvSpPr txBox="1"/>
            <p:nvPr/>
          </p:nvSpPr>
          <p:spPr>
            <a:xfrm>
              <a:off x="7106803" y="1038102"/>
              <a:ext cx="2713237"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400">
                  <a:solidFill>
                    <a:srgbClr val="FF0000"/>
                  </a:solidFill>
                  <a:latin typeface="Calibri"/>
                  <a:ea typeface="Calibri"/>
                  <a:cs typeface="Calibri"/>
                  <a:sym typeface="Calibri"/>
                </a:rPr>
                <a:t>Seymour Says: </a:t>
              </a:r>
              <a:endParaRPr/>
            </a:p>
            <a:p>
              <a:pPr indent="0" lvl="0" marL="0" marR="0" rtl="0" algn="just">
                <a:spcBef>
                  <a:spcPts val="0"/>
                </a:spcBef>
                <a:spcAft>
                  <a:spcPts val="0"/>
                </a:spcAft>
                <a:buNone/>
              </a:pPr>
              <a:r>
                <a:rPr b="1" lang="en-US" sz="1400">
                  <a:solidFill>
                    <a:schemeClr val="dk1"/>
                  </a:solidFill>
                  <a:latin typeface="Calibri"/>
                  <a:ea typeface="Calibri"/>
                  <a:cs typeface="Calibri"/>
                  <a:sym typeface="Calibri"/>
                </a:rPr>
                <a:t>The Geared Motor (106) converts electrical energy (current through the module) to mechanical energy (shaft spins).</a:t>
              </a:r>
              <a:endParaRPr/>
            </a:p>
          </p:txBody>
        </p:sp>
      </p:grpSp>
      <p:pic>
        <p:nvPicPr>
          <p:cNvPr descr="Icon&#10;&#10;Description automatically generated" id="1139" name="Google Shape;1139;p32"/>
          <p:cNvPicPr preferRelativeResize="0"/>
          <p:nvPr/>
        </p:nvPicPr>
        <p:blipFill rotWithShape="1">
          <a:blip r:embed="rId5">
            <a:alphaModFix/>
          </a:blip>
          <a:srcRect b="0" l="0" r="0" t="0"/>
          <a:stretch/>
        </p:blipFill>
        <p:spPr>
          <a:xfrm>
            <a:off x="6334125" y="1538556"/>
            <a:ext cx="3220607" cy="2576486"/>
          </a:xfrm>
          <a:prstGeom prst="rect">
            <a:avLst/>
          </a:prstGeom>
          <a:noFill/>
          <a:ln>
            <a:noFill/>
          </a:ln>
        </p:spPr>
      </p:pic>
      <p:pic>
        <p:nvPicPr>
          <p:cNvPr descr="A picture containing white, plate, mollusk&#10;&#10;Description automatically generated" id="1140" name="Google Shape;1140;p32"/>
          <p:cNvPicPr preferRelativeResize="0"/>
          <p:nvPr/>
        </p:nvPicPr>
        <p:blipFill rotWithShape="1">
          <a:blip r:embed="rId6">
            <a:alphaModFix/>
          </a:blip>
          <a:srcRect b="0" l="0" r="0" t="0"/>
          <a:stretch/>
        </p:blipFill>
        <p:spPr>
          <a:xfrm>
            <a:off x="9554732" y="1708195"/>
            <a:ext cx="1792076" cy="1779885"/>
          </a:xfrm>
          <a:prstGeom prst="rect">
            <a:avLst/>
          </a:prstGeom>
          <a:noFill/>
          <a:ln>
            <a:noFill/>
          </a:ln>
        </p:spPr>
      </p:pic>
      <p:cxnSp>
        <p:nvCxnSpPr>
          <p:cNvPr id="1141" name="Google Shape;1141;p32"/>
          <p:cNvCxnSpPr/>
          <p:nvPr/>
        </p:nvCxnSpPr>
        <p:spPr>
          <a:xfrm>
            <a:off x="8677275" y="2598137"/>
            <a:ext cx="1010572" cy="0"/>
          </a:xfrm>
          <a:prstGeom prst="straightConnector1">
            <a:avLst/>
          </a:prstGeom>
          <a:noFill/>
          <a:ln cap="flat" cmpd="sng" w="76200">
            <a:solidFill>
              <a:srgbClr val="0000FF"/>
            </a:solidFill>
            <a:prstDash val="solid"/>
            <a:miter lim="800000"/>
            <a:headEnd len="sm" w="sm" type="none"/>
            <a:tailEnd len="med" w="med" type="triangle"/>
          </a:ln>
        </p:spPr>
      </p:cxnSp>
      <p:pic>
        <p:nvPicPr>
          <p:cNvPr id="1142" name="Google Shape;1142;p32"/>
          <p:cNvPicPr preferRelativeResize="0"/>
          <p:nvPr/>
        </p:nvPicPr>
        <p:blipFill rotWithShape="1">
          <a:blip r:embed="rId7">
            <a:alphaModFix/>
          </a:blip>
          <a:srcRect b="0" l="0" r="0" t="0"/>
          <a:stretch/>
        </p:blipFill>
        <p:spPr>
          <a:xfrm>
            <a:off x="10858500" y="5799093"/>
            <a:ext cx="633495" cy="633495"/>
          </a:xfrm>
          <a:prstGeom prst="rect">
            <a:avLst/>
          </a:prstGeom>
          <a:noFill/>
          <a:ln>
            <a:noFill/>
          </a:ln>
        </p:spPr>
      </p:pic>
      <p:sp>
        <p:nvSpPr>
          <p:cNvPr id="1143" name="Google Shape;1143;p32"/>
          <p:cNvSpPr txBox="1"/>
          <p:nvPr/>
        </p:nvSpPr>
        <p:spPr>
          <a:xfrm>
            <a:off x="668901" y="3384280"/>
            <a:ext cx="5655699" cy="1858577"/>
          </a:xfrm>
          <a:prstGeom prst="rect">
            <a:avLst/>
          </a:prstGeom>
          <a:noFill/>
          <a:ln>
            <a:noFill/>
          </a:ln>
        </p:spPr>
        <p:txBody>
          <a:bodyPr anchorCtr="0" anchor="t" bIns="45700" lIns="91425" spcFirstLastPara="1" rIns="91425" wrap="square" tIns="45700">
            <a:normAutofit lnSpcReduction="10000"/>
          </a:bodyPr>
          <a:lstStyle/>
          <a:p>
            <a:pPr indent="-169863" lvl="0" marL="169863" marR="0" rtl="0" algn="just">
              <a:lnSpc>
                <a:spcPct val="100000"/>
              </a:lnSpc>
              <a:spcBef>
                <a:spcPts val="0"/>
              </a:spcBef>
              <a:spcAft>
                <a:spcPts val="0"/>
              </a:spcAft>
              <a:buClr>
                <a:schemeClr val="dk1"/>
              </a:buClr>
              <a:buSzPts val="1800"/>
              <a:buFont typeface="Arial"/>
              <a:buChar char="•"/>
            </a:pPr>
            <a:r>
              <a:rPr b="1" lang="en-US" sz="1800">
                <a:solidFill>
                  <a:schemeClr val="dk1"/>
                </a:solidFill>
                <a:latin typeface="Tahoma"/>
                <a:ea typeface="Tahoma"/>
                <a:cs typeface="Tahoma"/>
                <a:sym typeface="Tahoma"/>
              </a:rPr>
              <a:t>The main shaft of the motor actually rotates much more quickly than the small gear attached to the top of the geared motor as there are several gears inside the geared motor that reduce the rotational speed (see picture to the right of the inside of the Geared Motor (106) module).</a:t>
            </a:r>
            <a:endParaRPr/>
          </a:p>
        </p:txBody>
      </p:sp>
      <p:cxnSp>
        <p:nvCxnSpPr>
          <p:cNvPr id="1144" name="Google Shape;1144;p32"/>
          <p:cNvCxnSpPr/>
          <p:nvPr/>
        </p:nvCxnSpPr>
        <p:spPr>
          <a:xfrm rot="10800000">
            <a:off x="7345540" y="3228110"/>
            <a:ext cx="867851" cy="312595"/>
          </a:xfrm>
          <a:prstGeom prst="straightConnector1">
            <a:avLst/>
          </a:prstGeom>
          <a:noFill/>
          <a:ln cap="flat" cmpd="sng" w="38100">
            <a:solidFill>
              <a:srgbClr val="FF0000"/>
            </a:solidFill>
            <a:prstDash val="solid"/>
            <a:miter lim="800000"/>
            <a:headEnd len="sm" w="sm" type="none"/>
            <a:tailEnd len="med" w="med" type="triangle"/>
          </a:ln>
        </p:spPr>
      </p:cxnSp>
      <p:sp>
        <p:nvSpPr>
          <p:cNvPr id="1145" name="Google Shape;1145;p32"/>
          <p:cNvSpPr txBox="1"/>
          <p:nvPr/>
        </p:nvSpPr>
        <p:spPr>
          <a:xfrm>
            <a:off x="878532" y="2351951"/>
            <a:ext cx="5655699" cy="598204"/>
          </a:xfrm>
          <a:prstGeom prst="rect">
            <a:avLst/>
          </a:prstGeom>
          <a:noFill/>
          <a:ln>
            <a:noFill/>
          </a:ln>
        </p:spPr>
        <p:txBody>
          <a:bodyPr anchorCtr="0" anchor="t" bIns="45700" lIns="91425" spcFirstLastPara="1" rIns="91425" wrap="square" tIns="45700">
            <a:normAutofit/>
          </a:bodyPr>
          <a:lstStyle/>
          <a:p>
            <a:pPr indent="-228600" lvl="0" marL="228600" marR="0" rtl="0" algn="just">
              <a:lnSpc>
                <a:spcPct val="100000"/>
              </a:lnSpc>
              <a:spcBef>
                <a:spcPts val="0"/>
              </a:spcBef>
              <a:spcAft>
                <a:spcPts val="0"/>
              </a:spcAft>
              <a:buClr>
                <a:schemeClr val="dk1"/>
              </a:buClr>
              <a:buSzPts val="1600"/>
              <a:buFont typeface="Noto Sans Symbols"/>
              <a:buChar char="▪"/>
            </a:pPr>
            <a:r>
              <a:rPr lang="en-US" sz="1600">
                <a:solidFill>
                  <a:schemeClr val="dk1"/>
                </a:solidFill>
                <a:latin typeface="Tahoma"/>
                <a:ea typeface="Tahoma"/>
                <a:cs typeface="Tahoma"/>
                <a:sym typeface="Tahoma"/>
              </a:rPr>
              <a:t>Current flows through the motor when connected to the Battery (91B).</a:t>
            </a:r>
            <a:endParaRPr/>
          </a:p>
        </p:txBody>
      </p:sp>
      <p:sp>
        <p:nvSpPr>
          <p:cNvPr id="1146" name="Google Shape;1146;p32"/>
          <p:cNvSpPr txBox="1"/>
          <p:nvPr/>
        </p:nvSpPr>
        <p:spPr>
          <a:xfrm>
            <a:off x="878532" y="2916255"/>
            <a:ext cx="5655699" cy="368131"/>
          </a:xfrm>
          <a:prstGeom prst="rect">
            <a:avLst/>
          </a:prstGeom>
          <a:noFill/>
          <a:ln>
            <a:noFill/>
          </a:ln>
        </p:spPr>
        <p:txBody>
          <a:bodyPr anchorCtr="0" anchor="t" bIns="45700" lIns="91425" spcFirstLastPara="1" rIns="91425" wrap="square" tIns="45700">
            <a:normAutofit/>
          </a:bodyPr>
          <a:lstStyle/>
          <a:p>
            <a:pPr indent="-228600" lvl="0" marL="228600" marR="0" rtl="0" algn="just">
              <a:lnSpc>
                <a:spcPct val="100000"/>
              </a:lnSpc>
              <a:spcBef>
                <a:spcPts val="0"/>
              </a:spcBef>
              <a:spcAft>
                <a:spcPts val="0"/>
              </a:spcAft>
              <a:buClr>
                <a:schemeClr val="dk1"/>
              </a:buClr>
              <a:buSzPts val="1600"/>
              <a:buFont typeface="Noto Sans Symbols"/>
              <a:buChar char="▪"/>
            </a:pPr>
            <a:r>
              <a:rPr lang="en-US" sz="1600">
                <a:solidFill>
                  <a:schemeClr val="dk1"/>
                </a:solidFill>
                <a:latin typeface="Tahoma"/>
                <a:ea typeface="Tahoma"/>
                <a:cs typeface="Tahoma"/>
                <a:sym typeface="Tahoma"/>
              </a:rPr>
              <a:t>This results in rotating the shaft of the motor.</a:t>
            </a:r>
            <a:endParaRPr/>
          </a:p>
        </p:txBody>
      </p:sp>
      <p:sp>
        <p:nvSpPr>
          <p:cNvPr id="1147" name="Google Shape;1147;p32"/>
          <p:cNvSpPr/>
          <p:nvPr/>
        </p:nvSpPr>
        <p:spPr>
          <a:xfrm>
            <a:off x="7118521" y="1670062"/>
            <a:ext cx="366270" cy="352563"/>
          </a:xfrm>
          <a:prstGeom prst="curvedRightArrow">
            <a:avLst>
              <a:gd fmla="val 25000" name="adj1"/>
              <a:gd fmla="val 50000" name="adj2"/>
              <a:gd fmla="val 25000" name="adj3"/>
            </a:avLst>
          </a:prstGeom>
          <a:solidFill>
            <a:srgbClr val="0000FF"/>
          </a:solidFill>
          <a:ln cap="flat" cmpd="sng" w="12700">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48" name="Google Shape;1148;p32"/>
          <p:cNvSpPr/>
          <p:nvPr/>
        </p:nvSpPr>
        <p:spPr>
          <a:xfrm flipH="1" rot="10800000">
            <a:off x="8148887" y="1623242"/>
            <a:ext cx="463884" cy="446201"/>
          </a:xfrm>
          <a:prstGeom prst="curvedLeftArrow">
            <a:avLst>
              <a:gd fmla="val 25000" name="adj1"/>
              <a:gd fmla="val 50000" name="adj2"/>
              <a:gd fmla="val 25000" name="adj3"/>
            </a:avLst>
          </a:prstGeom>
          <a:solidFill>
            <a:srgbClr val="0000FF"/>
          </a:solidFill>
          <a:ln cap="flat" cmpd="sng" w="12700">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49" name="Google Shape;1149;p32"/>
          <p:cNvSpPr txBox="1"/>
          <p:nvPr/>
        </p:nvSpPr>
        <p:spPr>
          <a:xfrm>
            <a:off x="700005" y="5251704"/>
            <a:ext cx="5655699" cy="767432"/>
          </a:xfrm>
          <a:prstGeom prst="rect">
            <a:avLst/>
          </a:prstGeom>
          <a:noFill/>
          <a:ln>
            <a:noFill/>
          </a:ln>
        </p:spPr>
        <p:txBody>
          <a:bodyPr anchorCtr="0" anchor="t" bIns="45700" lIns="91425" spcFirstLastPara="1" rIns="91425" wrap="square" tIns="45700">
            <a:noAutofit/>
          </a:bodyPr>
          <a:lstStyle/>
          <a:p>
            <a:pPr indent="-169863" lvl="0" marL="169863" marR="0" rtl="0" algn="just">
              <a:lnSpc>
                <a:spcPct val="100000"/>
              </a:lnSpc>
              <a:spcBef>
                <a:spcPts val="0"/>
              </a:spcBef>
              <a:spcAft>
                <a:spcPts val="0"/>
              </a:spcAft>
              <a:buClr>
                <a:schemeClr val="dk1"/>
              </a:buClr>
              <a:buSzPts val="1800"/>
              <a:buFont typeface="Arial"/>
              <a:buChar char="•"/>
            </a:pPr>
            <a:r>
              <a:rPr b="1" lang="en-US" sz="1800">
                <a:solidFill>
                  <a:schemeClr val="dk1"/>
                </a:solidFill>
                <a:latin typeface="Tahoma"/>
                <a:ea typeface="Tahoma"/>
                <a:cs typeface="Tahoma"/>
                <a:sym typeface="Tahoma"/>
              </a:rPr>
              <a:t>Larger gears spin more slowly when paired with smaller gears.  This is how the speed of the motor shaft can be changed.</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500"/>
                                        <p:tgtEl>
                                          <p:spTgt spid="1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2">
                                            <p:txEl>
                                              <p:pRg end="0" st="0"/>
                                            </p:txEl>
                                          </p:spTgt>
                                        </p:tgtEl>
                                        <p:attrNameLst>
                                          <p:attrName>style.visibility</p:attrName>
                                        </p:attrNameLst>
                                      </p:cBhvr>
                                      <p:to>
                                        <p:strVal val="visible"/>
                                      </p:to>
                                    </p:set>
                                    <p:anim calcmode="lin" valueType="num">
                                      <p:cBhvr additive="base">
                                        <p:cTn dur="500"/>
                                        <p:tgtEl>
                                          <p:spTgt spid="1132">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2000"/>
                                        <p:tgtEl>
                                          <p:spTgt spid="1139"/>
                                        </p:tgtEl>
                                      </p:cBhvr>
                                    </p:animEffect>
                                  </p:childTnLst>
                                </p:cTn>
                              </p:par>
                            </p:childTnLst>
                          </p:cTn>
                        </p:par>
                        <p:par>
                          <p:cTn fill="hold">
                            <p:stCondLst>
                              <p:cond delay="2500"/>
                            </p:stCondLst>
                            <p:childTnLst>
                              <p:par>
                                <p:cTn fill="hold" nodeType="afterEffect" presetClass="entr" presetID="2" presetSubtype="4">
                                  <p:stCondLst>
                                    <p:cond delay="1000"/>
                                  </p:stCondLst>
                                  <p:childTnLst>
                                    <p:set>
                                      <p:cBhvr>
                                        <p:cTn dur="1" fill="hold">
                                          <p:stCondLst>
                                            <p:cond delay="0"/>
                                          </p:stCondLst>
                                        </p:cTn>
                                        <p:tgtEl>
                                          <p:spTgt spid="1145"/>
                                        </p:tgtEl>
                                        <p:attrNameLst>
                                          <p:attrName>style.visibility</p:attrName>
                                        </p:attrNameLst>
                                      </p:cBhvr>
                                      <p:to>
                                        <p:strVal val="visible"/>
                                      </p:to>
                                    </p:set>
                                    <p:anim calcmode="lin" valueType="num">
                                      <p:cBhvr additive="base">
                                        <p:cTn dur="750"/>
                                        <p:tgtEl>
                                          <p:spTgt spid="1145"/>
                                        </p:tgtEl>
                                        <p:attrNameLst>
                                          <p:attrName>ppt_y</p:attrName>
                                        </p:attrNameLst>
                                      </p:cBhvr>
                                      <p:tavLst>
                                        <p:tav fmla="" tm="0">
                                          <p:val>
                                            <p:strVal val="#ppt_y+1"/>
                                          </p:val>
                                        </p:tav>
                                        <p:tav fmla="" tm="100000">
                                          <p:val>
                                            <p:strVal val="#ppt_y"/>
                                          </p:val>
                                        </p:tav>
                                      </p:tavLst>
                                    </p:anim>
                                  </p:childTnLst>
                                </p:cTn>
                              </p:par>
                            </p:childTnLst>
                          </p:cTn>
                        </p:par>
                        <p:par>
                          <p:cTn fill="hold">
                            <p:stCondLst>
                              <p:cond delay="3250"/>
                            </p:stCondLst>
                            <p:childTnLst>
                              <p:par>
                                <p:cTn fill="hold" nodeType="afterEffect" presetClass="entr" presetID="10" presetSubtype="0">
                                  <p:stCondLst>
                                    <p:cond delay="250"/>
                                  </p:stCondLst>
                                  <p:childTnLst>
                                    <p:set>
                                      <p:cBhvr>
                                        <p:cTn dur="1" fill="hold">
                                          <p:stCondLst>
                                            <p:cond delay="0"/>
                                          </p:stCondLst>
                                        </p:cTn>
                                        <p:tgtEl>
                                          <p:spTgt spid="1144"/>
                                        </p:tgtEl>
                                        <p:attrNameLst>
                                          <p:attrName>style.visibility</p:attrName>
                                        </p:attrNameLst>
                                      </p:cBhvr>
                                      <p:to>
                                        <p:strVal val="visible"/>
                                      </p:to>
                                    </p:set>
                                    <p:animEffect filter="fade" transition="in">
                                      <p:cBhvr>
                                        <p:cTn dur="750"/>
                                        <p:tgtEl>
                                          <p:spTgt spid="1144"/>
                                        </p:tgtEl>
                                      </p:cBhvr>
                                    </p:animEffect>
                                  </p:childTnLst>
                                </p:cTn>
                              </p:par>
                            </p:childTnLst>
                          </p:cTn>
                        </p:par>
                        <p:par>
                          <p:cTn fill="hold">
                            <p:stCondLst>
                              <p:cond delay="4000"/>
                            </p:stCondLst>
                            <p:childTnLst>
                              <p:par>
                                <p:cTn fill="hold" nodeType="afterEffect" presetClass="entr" presetID="2" presetSubtype="4">
                                  <p:stCondLst>
                                    <p:cond delay="1000"/>
                                  </p:stCondLst>
                                  <p:childTnLst>
                                    <p:set>
                                      <p:cBhvr>
                                        <p:cTn dur="1" fill="hold">
                                          <p:stCondLst>
                                            <p:cond delay="0"/>
                                          </p:stCondLst>
                                        </p:cTn>
                                        <p:tgtEl>
                                          <p:spTgt spid="1146"/>
                                        </p:tgtEl>
                                        <p:attrNameLst>
                                          <p:attrName>style.visibility</p:attrName>
                                        </p:attrNameLst>
                                      </p:cBhvr>
                                      <p:to>
                                        <p:strVal val="visible"/>
                                      </p:to>
                                    </p:set>
                                    <p:anim calcmode="lin" valueType="num">
                                      <p:cBhvr additive="base">
                                        <p:cTn dur="750"/>
                                        <p:tgtEl>
                                          <p:spTgt spid="1146"/>
                                        </p:tgtEl>
                                        <p:attrNameLst>
                                          <p:attrName>ppt_y</p:attrName>
                                        </p:attrNameLst>
                                      </p:cBhvr>
                                      <p:tavLst>
                                        <p:tav fmla="" tm="0">
                                          <p:val>
                                            <p:strVal val="#ppt_y+1"/>
                                          </p:val>
                                        </p:tav>
                                        <p:tav fmla="" tm="100000">
                                          <p:val>
                                            <p:strVal val="#ppt_y"/>
                                          </p:val>
                                        </p:tav>
                                      </p:tavLst>
                                    </p:anim>
                                  </p:childTnLst>
                                </p:cTn>
                              </p:par>
                            </p:childTnLst>
                          </p:cTn>
                        </p:par>
                        <p:par>
                          <p:cTn fill="hold">
                            <p:stCondLst>
                              <p:cond delay="4750"/>
                            </p:stCondLst>
                            <p:childTnLst>
                              <p:par>
                                <p:cTn fill="hold" nodeType="after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1000"/>
                                        <p:tgtEl>
                                          <p:spTgt spid="1147"/>
                                        </p:tgtEl>
                                      </p:cBhvr>
                                    </p:animEffect>
                                  </p:childTnLst>
                                </p:cTn>
                              </p:par>
                              <p:par>
                                <p:cTn fill="hold" nodeType="with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1000"/>
                                        <p:tgtEl>
                                          <p:spTgt spid="1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3"/>
                                        </p:tgtEl>
                                        <p:attrNameLst>
                                          <p:attrName>style.visibility</p:attrName>
                                        </p:attrNameLst>
                                      </p:cBhvr>
                                      <p:to>
                                        <p:strVal val="visible"/>
                                      </p:to>
                                    </p:set>
                                    <p:anim calcmode="lin" valueType="num">
                                      <p:cBhvr additive="base">
                                        <p:cTn dur="500"/>
                                        <p:tgtEl>
                                          <p:spTgt spid="1143"/>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 presetSubtype="0">
                                  <p:stCondLst>
                                    <p:cond delay="500"/>
                                  </p:stCondLst>
                                  <p:childTnLst>
                                    <p:set>
                                      <p:cBhvr>
                                        <p:cTn dur="1" fill="hold">
                                          <p:stCondLst>
                                            <p:cond delay="0"/>
                                          </p:stCondLst>
                                        </p:cTn>
                                        <p:tgtEl>
                                          <p:spTgt spid="1140"/>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1000"/>
                                        <p:tgtEl>
                                          <p:spTgt spid="1134"/>
                                        </p:tgtEl>
                                      </p:cBhvr>
                                    </p:animEffect>
                                  </p:childTnLst>
                                </p:cTn>
                              </p:par>
                              <p:par>
                                <p:cTn fill="hold" nodeType="withEffect" presetClass="entr" presetID="10" presetSubtype="0">
                                  <p:stCondLst>
                                    <p:cond delay="0"/>
                                  </p:stCondLst>
                                  <p:childTnLst>
                                    <p:set>
                                      <p:cBhvr>
                                        <p:cTn dur="1" fill="hold">
                                          <p:stCondLst>
                                            <p:cond delay="0"/>
                                          </p:stCondLst>
                                        </p:cTn>
                                        <p:tgtEl>
                                          <p:spTgt spid="1141"/>
                                        </p:tgtEl>
                                        <p:attrNameLst>
                                          <p:attrName>style.visibility</p:attrName>
                                        </p:attrNameLst>
                                      </p:cBhvr>
                                      <p:to>
                                        <p:strVal val="visible"/>
                                      </p:to>
                                    </p:set>
                                    <p:animEffect filter="fade" transition="in">
                                      <p:cBhvr>
                                        <p:cTn dur="1000"/>
                                        <p:tgtEl>
                                          <p:spTgt spid="1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9"/>
                                        </p:tgtEl>
                                        <p:attrNameLst>
                                          <p:attrName>style.visibility</p:attrName>
                                        </p:attrNameLst>
                                      </p:cBhvr>
                                      <p:to>
                                        <p:strVal val="visible"/>
                                      </p:to>
                                    </p:set>
                                    <p:anim calcmode="lin" valueType="num">
                                      <p:cBhvr additive="base">
                                        <p:cTn dur="500"/>
                                        <p:tgtEl>
                                          <p:spTgt spid="1149"/>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1000"/>
                                        <p:tgtEl>
                                          <p:spTgt spid="113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36"/>
                                        </p:tgtEl>
                                        <p:attrNameLst>
                                          <p:attrName>style.visibility</p:attrName>
                                        </p:attrNameLst>
                                      </p:cBhvr>
                                      <p:to>
                                        <p:strVal val="visible"/>
                                      </p:to>
                                    </p:set>
                                    <p:animEffect filter="fade" transition="in">
                                      <p:cBhvr>
                                        <p:cTn dur="2000"/>
                                        <p:tgtEl>
                                          <p:spTgt spid="1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3" name="Shape 1153"/>
        <p:cNvGrpSpPr/>
        <p:nvPr/>
      </p:nvGrpSpPr>
      <p:grpSpPr>
        <a:xfrm>
          <a:off x="0" y="0"/>
          <a:ext cx="0" cy="0"/>
          <a:chOff x="0" y="0"/>
          <a:chExt cx="0" cy="0"/>
        </a:xfrm>
      </p:grpSpPr>
      <p:sp>
        <p:nvSpPr>
          <p:cNvPr id="1154" name="Google Shape;1154;p33"/>
          <p:cNvSpPr txBox="1"/>
          <p:nvPr>
            <p:ph type="title"/>
          </p:nvPr>
        </p:nvSpPr>
        <p:spPr>
          <a:xfrm>
            <a:off x="656105" y="423976"/>
            <a:ext cx="11513574" cy="9955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Details on Motors</a:t>
            </a:r>
            <a:endParaRPr/>
          </a:p>
        </p:txBody>
      </p:sp>
      <p:sp>
        <p:nvSpPr>
          <p:cNvPr id="1155" name="Google Shape;1155;p33"/>
          <p:cNvSpPr txBox="1"/>
          <p:nvPr>
            <p:ph idx="1" type="body"/>
          </p:nvPr>
        </p:nvSpPr>
        <p:spPr>
          <a:xfrm>
            <a:off x="656105" y="1318479"/>
            <a:ext cx="7156079" cy="315699"/>
          </a:xfrm>
          <a:prstGeom prst="rect">
            <a:avLst/>
          </a:prstGeom>
          <a:noFill/>
          <a:ln>
            <a:noFill/>
          </a:ln>
        </p:spPr>
        <p:txBody>
          <a:bodyPr anchorCtr="0" anchor="t" bIns="45700" lIns="91425" spcFirstLastPara="1" rIns="91425" wrap="square" tIns="45700">
            <a:noAutofit/>
          </a:bodyPr>
          <a:lstStyle/>
          <a:p>
            <a:pPr indent="-117475" lvl="0" marL="117475" rtl="0" algn="just">
              <a:lnSpc>
                <a:spcPct val="110000"/>
              </a:lnSpc>
              <a:spcBef>
                <a:spcPts val="0"/>
              </a:spcBef>
              <a:spcAft>
                <a:spcPts val="0"/>
              </a:spcAft>
              <a:buClr>
                <a:schemeClr val="dk1"/>
              </a:buClr>
              <a:buSzPts val="1400"/>
              <a:buChar char="•"/>
            </a:pPr>
            <a:r>
              <a:rPr lang="en-US" sz="1400">
                <a:latin typeface="Tahoma"/>
                <a:ea typeface="Tahoma"/>
                <a:cs typeface="Tahoma"/>
                <a:sym typeface="Tahoma"/>
              </a:rPr>
              <a:t>A motor converts electricity into mechanical motion. </a:t>
            </a:r>
            <a:endParaRPr/>
          </a:p>
        </p:txBody>
      </p:sp>
      <p:pic>
        <p:nvPicPr>
          <p:cNvPr id="1156" name="Google Shape;1156;p33"/>
          <p:cNvPicPr preferRelativeResize="0"/>
          <p:nvPr/>
        </p:nvPicPr>
        <p:blipFill rotWithShape="1">
          <a:blip r:embed="rId4">
            <a:alphaModFix/>
          </a:blip>
          <a:srcRect b="0" l="0" r="0" t="0"/>
          <a:stretch/>
        </p:blipFill>
        <p:spPr>
          <a:xfrm>
            <a:off x="6324015" y="5194300"/>
            <a:ext cx="902516" cy="1295184"/>
          </a:xfrm>
          <a:prstGeom prst="rect">
            <a:avLst/>
          </a:prstGeom>
          <a:noFill/>
          <a:ln>
            <a:noFill/>
          </a:ln>
        </p:spPr>
      </p:pic>
      <p:grpSp>
        <p:nvGrpSpPr>
          <p:cNvPr id="1157" name="Google Shape;1157;p33"/>
          <p:cNvGrpSpPr/>
          <p:nvPr/>
        </p:nvGrpSpPr>
        <p:grpSpPr>
          <a:xfrm>
            <a:off x="833438" y="5394520"/>
            <a:ext cx="5197570" cy="1039504"/>
            <a:chOff x="2614613" y="5415033"/>
            <a:chExt cx="5197570" cy="1039504"/>
          </a:xfrm>
        </p:grpSpPr>
        <p:sp>
          <p:nvSpPr>
            <p:cNvPr id="1158" name="Google Shape;1158;p33"/>
            <p:cNvSpPr/>
            <p:nvPr/>
          </p:nvSpPr>
          <p:spPr>
            <a:xfrm>
              <a:off x="2614613" y="5415033"/>
              <a:ext cx="5197570" cy="1039504"/>
            </a:xfrm>
            <a:prstGeom prst="wedgeRoundRectCallout">
              <a:avLst>
                <a:gd fmla="val 61768" name="adj1"/>
                <a:gd fmla="val -35853" name="adj2"/>
                <a:gd fmla="val 16667" name="adj3"/>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9" name="Google Shape;1159;p33"/>
            <p:cNvSpPr txBox="1"/>
            <p:nvPr/>
          </p:nvSpPr>
          <p:spPr>
            <a:xfrm>
              <a:off x="2659002" y="5415033"/>
              <a:ext cx="5095806"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rgbClr val="FF0000"/>
                  </a:solidFill>
                  <a:latin typeface="Calibri"/>
                  <a:ea typeface="Calibri"/>
                  <a:cs typeface="Calibri"/>
                  <a:sym typeface="Calibri"/>
                </a:rPr>
                <a:t>Seymour Says: </a:t>
              </a:r>
              <a:endParaRPr/>
            </a:p>
            <a:p>
              <a:pPr indent="0" lvl="0" marL="0" marR="0" rtl="0" algn="just">
                <a:spcBef>
                  <a:spcPts val="0"/>
                </a:spcBef>
                <a:spcAft>
                  <a:spcPts val="0"/>
                </a:spcAft>
                <a:buNone/>
              </a:pPr>
              <a:r>
                <a:rPr b="1" lang="en-US" sz="1400">
                  <a:solidFill>
                    <a:schemeClr val="dk1"/>
                  </a:solidFill>
                  <a:latin typeface="Calibri"/>
                  <a:ea typeface="Calibri"/>
                  <a:cs typeface="Calibri"/>
                  <a:sym typeface="Calibri"/>
                </a:rPr>
                <a:t>Fleming’s Left-Hand Rule applies when using the conventional definition of current. There is a Fleming’s Right-Hand Rule that applies when using the “Electron Flow” definition of current.</a:t>
              </a:r>
              <a:endParaRPr/>
            </a:p>
          </p:txBody>
        </p:sp>
      </p:grpSp>
      <p:grpSp>
        <p:nvGrpSpPr>
          <p:cNvPr id="1160" name="Google Shape;1160;p33"/>
          <p:cNvGrpSpPr/>
          <p:nvPr/>
        </p:nvGrpSpPr>
        <p:grpSpPr>
          <a:xfrm>
            <a:off x="8080417" y="3872913"/>
            <a:ext cx="3526520" cy="2477971"/>
            <a:chOff x="8174940" y="3884484"/>
            <a:chExt cx="3526520" cy="2477971"/>
          </a:xfrm>
        </p:grpSpPr>
        <p:pic>
          <p:nvPicPr>
            <p:cNvPr descr="A picture containing diagram&#10;&#10;Description automatically generated" id="1161" name="Google Shape;1161;p33"/>
            <p:cNvPicPr preferRelativeResize="0"/>
            <p:nvPr/>
          </p:nvPicPr>
          <p:blipFill rotWithShape="1">
            <a:blip r:embed="rId5">
              <a:alphaModFix/>
            </a:blip>
            <a:srcRect b="0" l="0" r="0" t="0"/>
            <a:stretch/>
          </p:blipFill>
          <p:spPr>
            <a:xfrm>
              <a:off x="8790090" y="4078576"/>
              <a:ext cx="2218201" cy="2283879"/>
            </a:xfrm>
            <a:prstGeom prst="rect">
              <a:avLst/>
            </a:prstGeom>
            <a:noFill/>
            <a:ln>
              <a:noFill/>
            </a:ln>
          </p:spPr>
        </p:pic>
        <p:cxnSp>
          <p:nvCxnSpPr>
            <p:cNvPr id="1162" name="Google Shape;1162;p33"/>
            <p:cNvCxnSpPr/>
            <p:nvPr/>
          </p:nvCxnSpPr>
          <p:spPr>
            <a:xfrm flipH="1">
              <a:off x="8481560" y="4968699"/>
              <a:ext cx="639072" cy="356996"/>
            </a:xfrm>
            <a:prstGeom prst="straightConnector1">
              <a:avLst/>
            </a:prstGeom>
            <a:noFill/>
            <a:ln cap="flat" cmpd="sng" w="38100">
              <a:solidFill>
                <a:srgbClr val="00FF00"/>
              </a:solidFill>
              <a:prstDash val="solid"/>
              <a:miter lim="800000"/>
              <a:headEnd len="sm" w="sm" type="none"/>
              <a:tailEnd len="med" w="med" type="triangle"/>
            </a:ln>
          </p:spPr>
        </p:cxnSp>
        <p:sp>
          <p:nvSpPr>
            <p:cNvPr id="1163" name="Google Shape;1163;p33"/>
            <p:cNvSpPr txBox="1"/>
            <p:nvPr/>
          </p:nvSpPr>
          <p:spPr>
            <a:xfrm>
              <a:off x="8174940" y="4779081"/>
              <a:ext cx="73330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B050"/>
                  </a:solidFill>
                  <a:latin typeface="Tahoma"/>
                  <a:ea typeface="Tahoma"/>
                  <a:cs typeface="Tahoma"/>
                  <a:sym typeface="Tahoma"/>
                </a:rPr>
                <a:t>Force</a:t>
              </a:r>
              <a:endParaRPr/>
            </a:p>
          </p:txBody>
        </p:sp>
        <p:cxnSp>
          <p:nvCxnSpPr>
            <p:cNvPr id="1164" name="Google Shape;1164;p33"/>
            <p:cNvCxnSpPr/>
            <p:nvPr/>
          </p:nvCxnSpPr>
          <p:spPr>
            <a:xfrm>
              <a:off x="10617267" y="5280486"/>
              <a:ext cx="699554" cy="322179"/>
            </a:xfrm>
            <a:prstGeom prst="straightConnector1">
              <a:avLst/>
            </a:prstGeom>
            <a:noFill/>
            <a:ln cap="flat" cmpd="sng" w="38100">
              <a:solidFill>
                <a:srgbClr val="FF0000"/>
              </a:solidFill>
              <a:prstDash val="solid"/>
              <a:miter lim="800000"/>
              <a:headEnd len="sm" w="sm" type="none"/>
              <a:tailEnd len="med" w="med" type="triangle"/>
            </a:ln>
          </p:spPr>
        </p:cxnSp>
        <p:sp>
          <p:nvSpPr>
            <p:cNvPr id="1165" name="Google Shape;1165;p33"/>
            <p:cNvSpPr txBox="1"/>
            <p:nvPr/>
          </p:nvSpPr>
          <p:spPr>
            <a:xfrm>
              <a:off x="10635903" y="5017918"/>
              <a:ext cx="99888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FF0000"/>
                  </a:solidFill>
                  <a:latin typeface="Tahoma"/>
                  <a:ea typeface="Tahoma"/>
                  <a:cs typeface="Tahoma"/>
                  <a:sym typeface="Tahoma"/>
                </a:rPr>
                <a:t>Current</a:t>
              </a:r>
              <a:endParaRPr/>
            </a:p>
          </p:txBody>
        </p:sp>
        <p:cxnSp>
          <p:nvCxnSpPr>
            <p:cNvPr id="1166" name="Google Shape;1166;p33"/>
            <p:cNvCxnSpPr/>
            <p:nvPr/>
          </p:nvCxnSpPr>
          <p:spPr>
            <a:xfrm rot="10800000">
              <a:off x="10607012" y="3884484"/>
              <a:ext cx="0" cy="874008"/>
            </a:xfrm>
            <a:prstGeom prst="straightConnector1">
              <a:avLst/>
            </a:prstGeom>
            <a:noFill/>
            <a:ln cap="flat" cmpd="sng" w="38100">
              <a:solidFill>
                <a:srgbClr val="0000FF"/>
              </a:solidFill>
              <a:prstDash val="solid"/>
              <a:miter lim="800000"/>
              <a:headEnd len="sm" w="sm" type="none"/>
              <a:tailEnd len="med" w="med" type="triangle"/>
            </a:ln>
          </p:spPr>
        </p:cxnSp>
        <p:sp>
          <p:nvSpPr>
            <p:cNvPr id="1167" name="Google Shape;1167;p33"/>
            <p:cNvSpPr txBox="1"/>
            <p:nvPr/>
          </p:nvSpPr>
          <p:spPr>
            <a:xfrm>
              <a:off x="10635903" y="4082428"/>
              <a:ext cx="106555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FF"/>
                  </a:solidFill>
                  <a:latin typeface="Tahoma"/>
                  <a:ea typeface="Tahoma"/>
                  <a:cs typeface="Tahoma"/>
                  <a:sym typeface="Tahoma"/>
                </a:rPr>
                <a:t>Magnetic Field</a:t>
              </a:r>
              <a:endParaRPr/>
            </a:p>
          </p:txBody>
        </p:sp>
      </p:grpSp>
      <p:pic>
        <p:nvPicPr>
          <p:cNvPr id="1168" name="Google Shape;1168;p33"/>
          <p:cNvPicPr preferRelativeResize="0"/>
          <p:nvPr/>
        </p:nvPicPr>
        <p:blipFill rotWithShape="1">
          <a:blip r:embed="rId6">
            <a:alphaModFix/>
          </a:blip>
          <a:srcRect b="0" l="0" r="0" t="0"/>
          <a:stretch/>
        </p:blipFill>
        <p:spPr>
          <a:xfrm>
            <a:off x="8479624" y="1770204"/>
            <a:ext cx="2218200" cy="2047808"/>
          </a:xfrm>
          <a:prstGeom prst="rect">
            <a:avLst/>
          </a:prstGeom>
          <a:noFill/>
          <a:ln>
            <a:noFill/>
          </a:ln>
        </p:spPr>
      </p:pic>
      <p:sp>
        <p:nvSpPr>
          <p:cNvPr id="1169" name="Google Shape;1169;p33"/>
          <p:cNvSpPr txBox="1"/>
          <p:nvPr/>
        </p:nvSpPr>
        <p:spPr>
          <a:xfrm>
            <a:off x="8920940" y="1833825"/>
            <a:ext cx="73330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B050"/>
                </a:solidFill>
                <a:latin typeface="Tahoma"/>
                <a:ea typeface="Tahoma"/>
                <a:cs typeface="Tahoma"/>
                <a:sym typeface="Tahoma"/>
              </a:rPr>
              <a:t>Force</a:t>
            </a:r>
            <a:endParaRPr/>
          </a:p>
        </p:txBody>
      </p:sp>
      <p:sp>
        <p:nvSpPr>
          <p:cNvPr id="1170" name="Google Shape;1170;p33"/>
          <p:cNvSpPr txBox="1"/>
          <p:nvPr/>
        </p:nvSpPr>
        <p:spPr>
          <a:xfrm>
            <a:off x="10042718" y="2068606"/>
            <a:ext cx="155609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FF"/>
                </a:solidFill>
                <a:latin typeface="Tahoma"/>
                <a:ea typeface="Tahoma"/>
                <a:cs typeface="Tahoma"/>
                <a:sym typeface="Tahoma"/>
              </a:rPr>
              <a:t>Magnetic Field</a:t>
            </a:r>
            <a:endParaRPr/>
          </a:p>
        </p:txBody>
      </p:sp>
      <p:sp>
        <p:nvSpPr>
          <p:cNvPr id="1171" name="Google Shape;1171;p33"/>
          <p:cNvSpPr txBox="1"/>
          <p:nvPr/>
        </p:nvSpPr>
        <p:spPr>
          <a:xfrm>
            <a:off x="10437254" y="3151896"/>
            <a:ext cx="99888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FF0000"/>
                </a:solidFill>
                <a:latin typeface="Tahoma"/>
                <a:ea typeface="Tahoma"/>
                <a:cs typeface="Tahoma"/>
                <a:sym typeface="Tahoma"/>
              </a:rPr>
              <a:t>Current</a:t>
            </a:r>
            <a:endParaRPr/>
          </a:p>
        </p:txBody>
      </p:sp>
      <p:grpSp>
        <p:nvGrpSpPr>
          <p:cNvPr id="1172" name="Google Shape;1172;p33"/>
          <p:cNvGrpSpPr/>
          <p:nvPr/>
        </p:nvGrpSpPr>
        <p:grpSpPr>
          <a:xfrm>
            <a:off x="9085949" y="475675"/>
            <a:ext cx="1338323" cy="594024"/>
            <a:chOff x="9508220" y="761906"/>
            <a:chExt cx="1338323" cy="594024"/>
          </a:xfrm>
        </p:grpSpPr>
        <p:sp>
          <p:nvSpPr>
            <p:cNvPr id="1173" name="Google Shape;1173;p33"/>
            <p:cNvSpPr/>
            <p:nvPr/>
          </p:nvSpPr>
          <p:spPr>
            <a:xfrm>
              <a:off x="9870081" y="761906"/>
              <a:ext cx="614601" cy="594024"/>
            </a:xfrm>
            <a:prstGeom prst="ellipse">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M</a:t>
              </a:r>
              <a:endParaRPr/>
            </a:p>
          </p:txBody>
        </p:sp>
        <p:cxnSp>
          <p:nvCxnSpPr>
            <p:cNvPr id="1174" name="Google Shape;1174;p33"/>
            <p:cNvCxnSpPr/>
            <p:nvPr/>
          </p:nvCxnSpPr>
          <p:spPr>
            <a:xfrm>
              <a:off x="9508220" y="1071863"/>
              <a:ext cx="361861" cy="0"/>
            </a:xfrm>
            <a:prstGeom prst="straightConnector1">
              <a:avLst/>
            </a:prstGeom>
            <a:noFill/>
            <a:ln cap="flat" cmpd="sng" w="28575">
              <a:solidFill>
                <a:schemeClr val="dk1"/>
              </a:solidFill>
              <a:prstDash val="solid"/>
              <a:miter lim="800000"/>
              <a:headEnd len="sm" w="sm" type="none"/>
              <a:tailEnd len="sm" w="sm" type="none"/>
            </a:ln>
          </p:spPr>
        </p:cxnSp>
        <p:cxnSp>
          <p:nvCxnSpPr>
            <p:cNvPr id="1175" name="Google Shape;1175;p33"/>
            <p:cNvCxnSpPr/>
            <p:nvPr/>
          </p:nvCxnSpPr>
          <p:spPr>
            <a:xfrm>
              <a:off x="10484682" y="1071863"/>
              <a:ext cx="361861" cy="0"/>
            </a:xfrm>
            <a:prstGeom prst="straightConnector1">
              <a:avLst/>
            </a:prstGeom>
            <a:noFill/>
            <a:ln cap="flat" cmpd="sng" w="28575">
              <a:solidFill>
                <a:schemeClr val="dk1"/>
              </a:solidFill>
              <a:prstDash val="solid"/>
              <a:miter lim="800000"/>
              <a:headEnd len="sm" w="sm" type="none"/>
              <a:tailEnd len="sm" w="sm" type="none"/>
            </a:ln>
          </p:spPr>
        </p:cxnSp>
      </p:grpSp>
      <p:sp>
        <p:nvSpPr>
          <p:cNvPr id="1176" name="Google Shape;1176;p33"/>
          <p:cNvSpPr txBox="1"/>
          <p:nvPr/>
        </p:nvSpPr>
        <p:spPr>
          <a:xfrm>
            <a:off x="8851482" y="1177939"/>
            <a:ext cx="180725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rgbClr val="5C0F8C"/>
                </a:solidFill>
                <a:latin typeface="Tahoma"/>
                <a:ea typeface="Tahoma"/>
                <a:cs typeface="Tahoma"/>
                <a:sym typeface="Tahoma"/>
              </a:rPr>
              <a:t>Symbol for Motor</a:t>
            </a:r>
            <a:endParaRPr/>
          </a:p>
        </p:txBody>
      </p:sp>
      <p:pic>
        <p:nvPicPr>
          <p:cNvPr id="1177" name="Google Shape;1177;p33"/>
          <p:cNvPicPr preferRelativeResize="0"/>
          <p:nvPr/>
        </p:nvPicPr>
        <p:blipFill rotWithShape="1">
          <a:blip r:embed="rId7">
            <a:alphaModFix/>
          </a:blip>
          <a:srcRect b="0" l="0" r="0" t="0"/>
          <a:stretch/>
        </p:blipFill>
        <p:spPr>
          <a:xfrm>
            <a:off x="10858500" y="5799093"/>
            <a:ext cx="633495" cy="633495"/>
          </a:xfrm>
          <a:prstGeom prst="rect">
            <a:avLst/>
          </a:prstGeom>
          <a:noFill/>
          <a:ln>
            <a:noFill/>
          </a:ln>
        </p:spPr>
      </p:pic>
      <p:sp>
        <p:nvSpPr>
          <p:cNvPr id="1178" name="Google Shape;1178;p33"/>
          <p:cNvSpPr txBox="1"/>
          <p:nvPr/>
        </p:nvSpPr>
        <p:spPr>
          <a:xfrm>
            <a:off x="656695" y="1598088"/>
            <a:ext cx="7156079" cy="315699"/>
          </a:xfrm>
          <a:prstGeom prst="rect">
            <a:avLst/>
          </a:prstGeom>
          <a:noFill/>
          <a:ln>
            <a:noFill/>
          </a:ln>
        </p:spPr>
        <p:txBody>
          <a:bodyPr anchorCtr="0" anchor="t" bIns="45700" lIns="91425" spcFirstLastPara="1" rIns="91425" wrap="square" tIns="45700">
            <a:noAutofit/>
          </a:bodyPr>
          <a:lstStyle/>
          <a:p>
            <a:pPr indent="-111125" lvl="0" marL="111125" marR="0" rtl="0" algn="just">
              <a:lnSpc>
                <a:spcPct val="11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The symbol for a motor is shown to the right.</a:t>
            </a:r>
            <a:endParaRPr/>
          </a:p>
        </p:txBody>
      </p:sp>
      <p:sp>
        <p:nvSpPr>
          <p:cNvPr id="1179" name="Google Shape;1179;p33"/>
          <p:cNvSpPr txBox="1"/>
          <p:nvPr/>
        </p:nvSpPr>
        <p:spPr>
          <a:xfrm>
            <a:off x="656105" y="1968406"/>
            <a:ext cx="7156079" cy="514217"/>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1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In order to understand how a motor converts electrical energy to mechanical energy, we first must discuss how electricity and magnetism can create a force. </a:t>
            </a:r>
            <a:endParaRPr/>
          </a:p>
        </p:txBody>
      </p:sp>
      <p:sp>
        <p:nvSpPr>
          <p:cNvPr id="1180" name="Google Shape;1180;p33"/>
          <p:cNvSpPr txBox="1"/>
          <p:nvPr/>
        </p:nvSpPr>
        <p:spPr>
          <a:xfrm>
            <a:off x="643518" y="2544157"/>
            <a:ext cx="7156079" cy="995576"/>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1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Fleming’s Left Hand Rule states that when current flows through a conducting wire, and an external magnetic field is applied across that flow, the conducting wire experiences a force perpendicular both to that field and to the direction of the current flow (i.e., they are mutually perpendicular). </a:t>
            </a:r>
            <a:endParaRPr/>
          </a:p>
        </p:txBody>
      </p:sp>
      <p:sp>
        <p:nvSpPr>
          <p:cNvPr id="1181" name="Google Shape;1181;p33"/>
          <p:cNvSpPr txBox="1"/>
          <p:nvPr/>
        </p:nvSpPr>
        <p:spPr>
          <a:xfrm>
            <a:off x="656105" y="3601267"/>
            <a:ext cx="7156079" cy="774111"/>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1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You can use your left hand to implement this rule by pointing your index and middle fingers perpendicular to each other and pointing your thumb up in the air (see figure to the right).</a:t>
            </a:r>
            <a:endParaRPr/>
          </a:p>
        </p:txBody>
      </p:sp>
      <p:sp>
        <p:nvSpPr>
          <p:cNvPr id="1182" name="Google Shape;1182;p33"/>
          <p:cNvSpPr txBox="1"/>
          <p:nvPr/>
        </p:nvSpPr>
        <p:spPr>
          <a:xfrm>
            <a:off x="656105" y="4358655"/>
            <a:ext cx="7156079" cy="1098979"/>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1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Now consider the figure to the lower right, where current is running through a wire that is placed in a magnetic field created by two magnets. If you created this setup, then Fleming’s Left-Hand Rule says that the wire would start moving in the direction shown in the figure.</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500"/>
                                        <p:tgtEl>
                                          <p:spTgt spid="1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55">
                                            <p:txEl>
                                              <p:pRg end="0" st="0"/>
                                            </p:txEl>
                                          </p:spTgt>
                                        </p:tgtEl>
                                        <p:attrNameLst>
                                          <p:attrName>style.visibility</p:attrName>
                                        </p:attrNameLst>
                                      </p:cBhvr>
                                      <p:to>
                                        <p:strVal val="visible"/>
                                      </p:to>
                                    </p:set>
                                    <p:anim calcmode="lin" valueType="num">
                                      <p:cBhvr additive="base">
                                        <p:cTn dur="500"/>
                                        <p:tgtEl>
                                          <p:spTgt spid="115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8"/>
                                        </p:tgtEl>
                                        <p:attrNameLst>
                                          <p:attrName>style.visibility</p:attrName>
                                        </p:attrNameLst>
                                      </p:cBhvr>
                                      <p:to>
                                        <p:strVal val="visible"/>
                                      </p:to>
                                    </p:set>
                                    <p:anim calcmode="lin" valueType="num">
                                      <p:cBhvr additive="base">
                                        <p:cTn dur="500"/>
                                        <p:tgtEl>
                                          <p:spTgt spid="117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2"/>
                                        </p:tgtEl>
                                        <p:attrNameLst>
                                          <p:attrName>style.visibility</p:attrName>
                                        </p:attrNameLst>
                                      </p:cBhvr>
                                      <p:to>
                                        <p:strVal val="visible"/>
                                      </p:to>
                                    </p:set>
                                    <p:animEffect filter="fade" transition="in">
                                      <p:cBhvr>
                                        <p:cTn dur="1000"/>
                                        <p:tgtEl>
                                          <p:spTgt spid="117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1000"/>
                                        <p:tgtEl>
                                          <p:spTgt spid="1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79"/>
                                        </p:tgtEl>
                                        <p:attrNameLst>
                                          <p:attrName>style.visibility</p:attrName>
                                        </p:attrNameLst>
                                      </p:cBhvr>
                                      <p:to>
                                        <p:strVal val="visible"/>
                                      </p:to>
                                    </p:set>
                                    <p:anim calcmode="lin" valueType="num">
                                      <p:cBhvr additive="base">
                                        <p:cTn dur="500"/>
                                        <p:tgtEl>
                                          <p:spTgt spid="117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0"/>
                                        </p:tgtEl>
                                        <p:attrNameLst>
                                          <p:attrName>style.visibility</p:attrName>
                                        </p:attrNameLst>
                                      </p:cBhvr>
                                      <p:to>
                                        <p:strVal val="visible"/>
                                      </p:to>
                                    </p:set>
                                    <p:anim calcmode="lin" valueType="num">
                                      <p:cBhvr additive="base">
                                        <p:cTn dur="500"/>
                                        <p:tgtEl>
                                          <p:spTgt spid="118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1"/>
                                        </p:tgtEl>
                                        <p:attrNameLst>
                                          <p:attrName>style.visibility</p:attrName>
                                        </p:attrNameLst>
                                      </p:cBhvr>
                                      <p:to>
                                        <p:strVal val="visible"/>
                                      </p:to>
                                    </p:set>
                                    <p:anim calcmode="lin" valueType="num">
                                      <p:cBhvr additive="base">
                                        <p:cTn dur="500"/>
                                        <p:tgtEl>
                                          <p:spTgt spid="1181"/>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1000"/>
                                        <p:tgtEl>
                                          <p:spTgt spid="1168"/>
                                        </p:tgtEl>
                                      </p:cBhvr>
                                    </p:animEffect>
                                  </p:childTnLst>
                                </p:cTn>
                              </p:par>
                            </p:childTnLst>
                          </p:cTn>
                        </p:par>
                        <p:par>
                          <p:cTn fill="hold">
                            <p:stCondLst>
                              <p:cond delay="1500"/>
                            </p:stCondLst>
                            <p:childTnLst>
                              <p:par>
                                <p:cTn fill="hold" nodeType="afterEffect" presetClass="entr" presetID="1" presetSubtype="0">
                                  <p:stCondLst>
                                    <p:cond delay="250"/>
                                  </p:stCondLst>
                                  <p:childTnLst>
                                    <p:set>
                                      <p:cBhvr>
                                        <p:cTn dur="1" fill="hold">
                                          <p:stCondLst>
                                            <p:cond delay="0"/>
                                          </p:stCondLst>
                                        </p:cTn>
                                        <p:tgtEl>
                                          <p:spTgt spid="1169"/>
                                        </p:tgtEl>
                                        <p:attrNameLst>
                                          <p:attrName>style.visibility</p:attrName>
                                        </p:attrNameLst>
                                      </p:cBhvr>
                                      <p:to>
                                        <p:strVal val="visible"/>
                                      </p:to>
                                    </p:set>
                                  </p:childTnLst>
                                </p:cTn>
                              </p:par>
                            </p:childTnLst>
                          </p:cTn>
                        </p:par>
                        <p:par>
                          <p:cTn fill="hold">
                            <p:stCondLst>
                              <p:cond delay="1501"/>
                            </p:stCondLst>
                            <p:childTnLst>
                              <p:par>
                                <p:cTn fill="hold" nodeType="afterEffect" presetClass="entr" presetID="1" presetSubtype="0">
                                  <p:stCondLst>
                                    <p:cond delay="500"/>
                                  </p:stCondLst>
                                  <p:childTnLst>
                                    <p:set>
                                      <p:cBhvr>
                                        <p:cTn dur="1" fill="hold">
                                          <p:stCondLst>
                                            <p:cond delay="0"/>
                                          </p:stCondLst>
                                        </p:cTn>
                                        <p:tgtEl>
                                          <p:spTgt spid="1170"/>
                                        </p:tgtEl>
                                        <p:attrNameLst>
                                          <p:attrName>style.visibility</p:attrName>
                                        </p:attrNameLst>
                                      </p:cBhvr>
                                      <p:to>
                                        <p:strVal val="visible"/>
                                      </p:to>
                                    </p:set>
                                  </p:childTnLst>
                                </p:cTn>
                              </p:par>
                            </p:childTnLst>
                          </p:cTn>
                        </p:par>
                        <p:par>
                          <p:cTn fill="hold">
                            <p:stCondLst>
                              <p:cond delay="1502"/>
                            </p:stCondLst>
                            <p:childTnLst>
                              <p:par>
                                <p:cTn fill="hold" nodeType="afterEffect" presetClass="entr" presetID="1" presetSubtype="0">
                                  <p:stCondLst>
                                    <p:cond delay="500"/>
                                  </p:stCondLst>
                                  <p:childTnLst>
                                    <p:set>
                                      <p:cBhvr>
                                        <p:cTn dur="1" fill="hold">
                                          <p:stCondLst>
                                            <p:cond delay="0"/>
                                          </p:stCondLst>
                                        </p:cTn>
                                        <p:tgtEl>
                                          <p:spTgt spid="1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2"/>
                                        </p:tgtEl>
                                        <p:attrNameLst>
                                          <p:attrName>style.visibility</p:attrName>
                                        </p:attrNameLst>
                                      </p:cBhvr>
                                      <p:to>
                                        <p:strVal val="visible"/>
                                      </p:to>
                                    </p:set>
                                    <p:anim calcmode="lin" valueType="num">
                                      <p:cBhvr additive="base">
                                        <p:cTn dur="500"/>
                                        <p:tgtEl>
                                          <p:spTgt spid="118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160"/>
                                        </p:tgtEl>
                                        <p:attrNameLst>
                                          <p:attrName>style.visibility</p:attrName>
                                        </p:attrNameLst>
                                      </p:cBhvr>
                                      <p:to>
                                        <p:strVal val="visible"/>
                                      </p:to>
                                    </p:set>
                                    <p:anim calcmode="lin" valueType="num">
                                      <p:cBhvr additive="base">
                                        <p:cTn dur="750"/>
                                        <p:tgtEl>
                                          <p:spTgt spid="1160"/>
                                        </p:tgtEl>
                                        <p:attrNameLst>
                                          <p:attrName>ppt_w</p:attrName>
                                        </p:attrNameLst>
                                      </p:cBhvr>
                                      <p:tavLst>
                                        <p:tav fmla="" tm="0">
                                          <p:val>
                                            <p:strVal val="0"/>
                                          </p:val>
                                        </p:tav>
                                        <p:tav fmla="" tm="100000">
                                          <p:val>
                                            <p:strVal val="#ppt_w"/>
                                          </p:val>
                                        </p:tav>
                                      </p:tavLst>
                                    </p:anim>
                                    <p:anim calcmode="lin" valueType="num">
                                      <p:cBhvr additive="base">
                                        <p:cTn dur="750"/>
                                        <p:tgtEl>
                                          <p:spTgt spid="1160"/>
                                        </p:tgtEl>
                                        <p:attrNameLst>
                                          <p:attrName>ppt_h</p:attrName>
                                        </p:attrNameLst>
                                      </p:cBhvr>
                                      <p:tavLst>
                                        <p:tav fmla="" tm="0">
                                          <p:val>
                                            <p:strVal val="0"/>
                                          </p:val>
                                        </p:tav>
                                        <p:tav fmla="" tm="100000">
                                          <p:val>
                                            <p:strVal val="#ppt_h"/>
                                          </p:val>
                                        </p:tav>
                                      </p:tavLst>
                                    </p:anim>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1156"/>
                                        </p:tgtEl>
                                        <p:attrNameLst>
                                          <p:attrName>style.visibility</p:attrName>
                                        </p:attrNameLst>
                                      </p:cBhvr>
                                      <p:to>
                                        <p:strVal val="visible"/>
                                      </p:to>
                                    </p:set>
                                    <p:animEffect filter="fade" transition="in">
                                      <p:cBhvr>
                                        <p:cTn dur="500"/>
                                        <p:tgtEl>
                                          <p:spTgt spid="1156"/>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1000"/>
                                        <p:tgtEl>
                                          <p:spTgt spid="1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6" name="Shape 1186"/>
        <p:cNvGrpSpPr/>
        <p:nvPr/>
      </p:nvGrpSpPr>
      <p:grpSpPr>
        <a:xfrm>
          <a:off x="0" y="0"/>
          <a:ext cx="0" cy="0"/>
          <a:chOff x="0" y="0"/>
          <a:chExt cx="0" cy="0"/>
        </a:xfrm>
      </p:grpSpPr>
      <p:sp>
        <p:nvSpPr>
          <p:cNvPr id="1187" name="Google Shape;1187;p34"/>
          <p:cNvSpPr txBox="1"/>
          <p:nvPr>
            <p:ph type="title"/>
          </p:nvPr>
        </p:nvSpPr>
        <p:spPr>
          <a:xfrm>
            <a:off x="661648" y="415484"/>
            <a:ext cx="11513574" cy="9955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Details on Motors</a:t>
            </a:r>
            <a:endParaRPr/>
          </a:p>
        </p:txBody>
      </p:sp>
      <p:sp>
        <p:nvSpPr>
          <p:cNvPr id="1188" name="Google Shape;1188;p34"/>
          <p:cNvSpPr txBox="1"/>
          <p:nvPr>
            <p:ph idx="1" type="body"/>
          </p:nvPr>
        </p:nvSpPr>
        <p:spPr>
          <a:xfrm>
            <a:off x="651730" y="1235483"/>
            <a:ext cx="6281227" cy="282023"/>
          </a:xfrm>
          <a:prstGeom prst="rect">
            <a:avLst/>
          </a:prstGeom>
          <a:noFill/>
          <a:ln>
            <a:noFill/>
          </a:ln>
        </p:spPr>
        <p:txBody>
          <a:bodyPr anchorCtr="0" anchor="t" bIns="45700" lIns="91425" spcFirstLastPara="1" rIns="91425" wrap="square" tIns="45700">
            <a:noAutofit/>
          </a:bodyPr>
          <a:lstStyle/>
          <a:p>
            <a:pPr indent="-117475" lvl="0" marL="117475" rtl="0" algn="just">
              <a:lnSpc>
                <a:spcPct val="100000"/>
              </a:lnSpc>
              <a:spcBef>
                <a:spcPts val="0"/>
              </a:spcBef>
              <a:spcAft>
                <a:spcPts val="0"/>
              </a:spcAft>
              <a:buClr>
                <a:schemeClr val="dk1"/>
              </a:buClr>
              <a:buSzPts val="1400"/>
              <a:buChar char="•"/>
            </a:pPr>
            <a:r>
              <a:rPr lang="en-US" sz="1400">
                <a:latin typeface="Tahoma"/>
                <a:ea typeface="Tahoma"/>
                <a:cs typeface="Tahoma"/>
                <a:sym typeface="Tahoma"/>
              </a:rPr>
              <a:t>Based on Fleming’s Left-Hand Rule, we can now study how a motor works. </a:t>
            </a:r>
            <a:endParaRPr/>
          </a:p>
        </p:txBody>
      </p:sp>
      <p:pic>
        <p:nvPicPr>
          <p:cNvPr id="1189" name="Google Shape;1189;p34"/>
          <p:cNvPicPr preferRelativeResize="0"/>
          <p:nvPr/>
        </p:nvPicPr>
        <p:blipFill rotWithShape="1">
          <a:blip r:embed="rId4">
            <a:alphaModFix/>
          </a:blip>
          <a:srcRect b="0" l="0" r="0" t="0"/>
          <a:stretch/>
        </p:blipFill>
        <p:spPr>
          <a:xfrm>
            <a:off x="5551504" y="5065172"/>
            <a:ext cx="1034960" cy="1467841"/>
          </a:xfrm>
          <a:prstGeom prst="rect">
            <a:avLst/>
          </a:prstGeom>
          <a:noFill/>
          <a:ln>
            <a:noFill/>
          </a:ln>
        </p:spPr>
      </p:pic>
      <p:grpSp>
        <p:nvGrpSpPr>
          <p:cNvPr id="1190" name="Google Shape;1190;p34"/>
          <p:cNvGrpSpPr/>
          <p:nvPr/>
        </p:nvGrpSpPr>
        <p:grpSpPr>
          <a:xfrm>
            <a:off x="825577" y="5272716"/>
            <a:ext cx="4205804" cy="1204362"/>
            <a:chOff x="832921" y="5063267"/>
            <a:chExt cx="4205804" cy="1204362"/>
          </a:xfrm>
        </p:grpSpPr>
        <p:sp>
          <p:nvSpPr>
            <p:cNvPr id="1191" name="Google Shape;1191;p34"/>
            <p:cNvSpPr/>
            <p:nvPr/>
          </p:nvSpPr>
          <p:spPr>
            <a:xfrm>
              <a:off x="832921" y="5063267"/>
              <a:ext cx="4205804" cy="1204362"/>
            </a:xfrm>
            <a:prstGeom prst="wedgeRoundRectCallout">
              <a:avLst>
                <a:gd fmla="val 72397" name="adj1"/>
                <a:gd fmla="val -37001" name="adj2"/>
                <a:gd fmla="val 16667" name="adj3"/>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2" name="Google Shape;1192;p34"/>
            <p:cNvSpPr txBox="1"/>
            <p:nvPr/>
          </p:nvSpPr>
          <p:spPr>
            <a:xfrm>
              <a:off x="847211" y="5067300"/>
              <a:ext cx="419151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rgbClr val="FF0000"/>
                  </a:solidFill>
                  <a:latin typeface="Calibri"/>
                  <a:ea typeface="Calibri"/>
                  <a:cs typeface="Calibri"/>
                  <a:sym typeface="Calibri"/>
                </a:rPr>
                <a:t>Seymour Says: </a:t>
              </a:r>
              <a:endParaRPr/>
            </a:p>
            <a:p>
              <a:pPr indent="0" lvl="0" marL="0" marR="0" rtl="0" algn="just">
                <a:spcBef>
                  <a:spcPts val="0"/>
                </a:spcBef>
                <a:spcAft>
                  <a:spcPts val="0"/>
                </a:spcAft>
                <a:buNone/>
              </a:pPr>
              <a:r>
                <a:rPr b="1" lang="en-US" sz="1400">
                  <a:solidFill>
                    <a:schemeClr val="dk1"/>
                  </a:solidFill>
                  <a:latin typeface="Calibri"/>
                  <a:ea typeface="Calibri"/>
                  <a:cs typeface="Calibri"/>
                  <a:sym typeface="Calibri"/>
                </a:rPr>
                <a:t>Commutators are used in motors to reverse the flow of current at just the right rotor location so that the force created by the magnetic field in the motor continues to rotate the rotor in the same direction.</a:t>
              </a:r>
              <a:endParaRPr/>
            </a:p>
          </p:txBody>
        </p:sp>
      </p:grpSp>
      <p:sp>
        <p:nvSpPr>
          <p:cNvPr id="1193" name="Google Shape;1193;p34"/>
          <p:cNvSpPr txBox="1"/>
          <p:nvPr/>
        </p:nvSpPr>
        <p:spPr>
          <a:xfrm>
            <a:off x="6932957" y="538043"/>
            <a:ext cx="1986763"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400">
                <a:solidFill>
                  <a:srgbClr val="5C0F8C"/>
                </a:solidFill>
                <a:latin typeface="Tahoma"/>
                <a:ea typeface="Tahoma"/>
                <a:cs typeface="Tahoma"/>
                <a:sym typeface="Tahoma"/>
              </a:rPr>
              <a:t>This is what the inside of the bottom part of the Circuit Blox Geared Motor (106) looks like!</a:t>
            </a:r>
            <a:endParaRPr/>
          </a:p>
        </p:txBody>
      </p:sp>
      <p:pic>
        <p:nvPicPr>
          <p:cNvPr id="1194" name="Google Shape;1194;p34"/>
          <p:cNvPicPr preferRelativeResize="0"/>
          <p:nvPr/>
        </p:nvPicPr>
        <p:blipFill rotWithShape="1">
          <a:blip r:embed="rId5">
            <a:alphaModFix/>
          </a:blip>
          <a:srcRect b="0" l="0" r="0" t="0"/>
          <a:stretch/>
        </p:blipFill>
        <p:spPr>
          <a:xfrm>
            <a:off x="7106588" y="4279197"/>
            <a:ext cx="1860169" cy="1787061"/>
          </a:xfrm>
          <a:prstGeom prst="rect">
            <a:avLst/>
          </a:prstGeom>
          <a:noFill/>
          <a:ln>
            <a:noFill/>
          </a:ln>
        </p:spPr>
      </p:pic>
      <p:pic>
        <p:nvPicPr>
          <p:cNvPr descr="Icon&#10;&#10;Description automatically generated" id="1195" name="Google Shape;1195;p34"/>
          <p:cNvPicPr preferRelativeResize="0"/>
          <p:nvPr/>
        </p:nvPicPr>
        <p:blipFill rotWithShape="1">
          <a:blip r:embed="rId6">
            <a:alphaModFix/>
          </a:blip>
          <a:srcRect b="0" l="0" r="0" t="0"/>
          <a:stretch/>
        </p:blipFill>
        <p:spPr>
          <a:xfrm>
            <a:off x="6366093" y="1532600"/>
            <a:ext cx="2994950" cy="2419599"/>
          </a:xfrm>
          <a:prstGeom prst="rect">
            <a:avLst/>
          </a:prstGeom>
          <a:noFill/>
          <a:ln>
            <a:noFill/>
          </a:ln>
        </p:spPr>
      </p:pic>
      <p:cxnSp>
        <p:nvCxnSpPr>
          <p:cNvPr id="1196" name="Google Shape;1196;p34"/>
          <p:cNvCxnSpPr/>
          <p:nvPr/>
        </p:nvCxnSpPr>
        <p:spPr>
          <a:xfrm>
            <a:off x="7908065" y="3199484"/>
            <a:ext cx="0" cy="1217181"/>
          </a:xfrm>
          <a:prstGeom prst="straightConnector1">
            <a:avLst/>
          </a:prstGeom>
          <a:noFill/>
          <a:ln cap="flat" cmpd="sng" w="38100">
            <a:solidFill>
              <a:srgbClr val="0000FF"/>
            </a:solidFill>
            <a:prstDash val="solid"/>
            <a:miter lim="800000"/>
            <a:headEnd len="sm" w="sm" type="none"/>
            <a:tailEnd len="med" w="med" type="triangle"/>
          </a:ln>
        </p:spPr>
      </p:cxnSp>
      <p:pic>
        <p:nvPicPr>
          <p:cNvPr descr="A picture containing diagram&#10;&#10;Description automatically generated" id="1197" name="Google Shape;1197;p34"/>
          <p:cNvPicPr preferRelativeResize="0"/>
          <p:nvPr/>
        </p:nvPicPr>
        <p:blipFill rotWithShape="1">
          <a:blip r:embed="rId7">
            <a:alphaModFix/>
          </a:blip>
          <a:srcRect b="0" l="0" r="0" t="0"/>
          <a:stretch/>
        </p:blipFill>
        <p:spPr>
          <a:xfrm>
            <a:off x="9140389" y="446176"/>
            <a:ext cx="2541582" cy="2873478"/>
          </a:xfrm>
          <a:prstGeom prst="rect">
            <a:avLst/>
          </a:prstGeom>
          <a:noFill/>
          <a:ln>
            <a:noFill/>
          </a:ln>
        </p:spPr>
      </p:pic>
      <p:grpSp>
        <p:nvGrpSpPr>
          <p:cNvPr id="1198" name="Google Shape;1198;p34"/>
          <p:cNvGrpSpPr/>
          <p:nvPr/>
        </p:nvGrpSpPr>
        <p:grpSpPr>
          <a:xfrm>
            <a:off x="9077270" y="3498345"/>
            <a:ext cx="2658184" cy="2407321"/>
            <a:chOff x="9077270" y="3669483"/>
            <a:chExt cx="2658184" cy="2407321"/>
          </a:xfrm>
        </p:grpSpPr>
        <p:pic>
          <p:nvPicPr>
            <p:cNvPr descr="A picture containing diagram&#10;&#10;Description automatically generated" id="1199" name="Google Shape;1199;p34"/>
            <p:cNvPicPr preferRelativeResize="0"/>
            <p:nvPr/>
          </p:nvPicPr>
          <p:blipFill rotWithShape="1">
            <a:blip r:embed="rId8">
              <a:alphaModFix/>
            </a:blip>
            <a:srcRect b="0" l="0" r="0" t="0"/>
            <a:stretch/>
          </p:blipFill>
          <p:spPr>
            <a:xfrm>
              <a:off x="9140389" y="4360391"/>
              <a:ext cx="2531946" cy="1716413"/>
            </a:xfrm>
            <a:prstGeom prst="rect">
              <a:avLst/>
            </a:prstGeom>
            <a:noFill/>
            <a:ln>
              <a:noFill/>
            </a:ln>
          </p:spPr>
        </p:pic>
        <p:sp>
          <p:nvSpPr>
            <p:cNvPr id="1200" name="Google Shape;1200;p34"/>
            <p:cNvSpPr txBox="1"/>
            <p:nvPr/>
          </p:nvSpPr>
          <p:spPr>
            <a:xfrm>
              <a:off x="9077270" y="3669483"/>
              <a:ext cx="265818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5C0F8C"/>
                  </a:solidFill>
                  <a:latin typeface="Tahoma"/>
                  <a:ea typeface="Tahoma"/>
                  <a:cs typeface="Tahoma"/>
                  <a:sym typeface="Tahoma"/>
                </a:rPr>
                <a:t>Brushed Motor Cross-section</a:t>
              </a:r>
              <a:endParaRPr/>
            </a:p>
          </p:txBody>
        </p:sp>
      </p:grpSp>
      <p:pic>
        <p:nvPicPr>
          <p:cNvPr id="1201" name="Google Shape;1201;p34"/>
          <p:cNvPicPr preferRelativeResize="0"/>
          <p:nvPr/>
        </p:nvPicPr>
        <p:blipFill rotWithShape="1">
          <a:blip r:embed="rId9">
            <a:alphaModFix/>
          </a:blip>
          <a:srcRect b="0" l="0" r="0" t="0"/>
          <a:stretch/>
        </p:blipFill>
        <p:spPr>
          <a:xfrm>
            <a:off x="10858500" y="5799093"/>
            <a:ext cx="633495" cy="633495"/>
          </a:xfrm>
          <a:prstGeom prst="rect">
            <a:avLst/>
          </a:prstGeom>
          <a:noFill/>
          <a:ln>
            <a:noFill/>
          </a:ln>
        </p:spPr>
      </p:pic>
      <p:sp>
        <p:nvSpPr>
          <p:cNvPr id="1202" name="Google Shape;1202;p34"/>
          <p:cNvSpPr txBox="1"/>
          <p:nvPr/>
        </p:nvSpPr>
        <p:spPr>
          <a:xfrm>
            <a:off x="645020" y="1541230"/>
            <a:ext cx="6281227" cy="794643"/>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0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The figures to the right show a typical motor design. Note how a motor includes two polarized magnets to create a magnetic field across a coil that is wound around a rotor that can rotate.</a:t>
            </a:r>
            <a:endParaRPr/>
          </a:p>
        </p:txBody>
      </p:sp>
      <p:sp>
        <p:nvSpPr>
          <p:cNvPr id="1203" name="Google Shape;1203;p34"/>
          <p:cNvSpPr txBox="1"/>
          <p:nvPr/>
        </p:nvSpPr>
        <p:spPr>
          <a:xfrm>
            <a:off x="661648" y="2261172"/>
            <a:ext cx="6281227" cy="1151120"/>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0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This shows that by creating a loop with the wire, the magnetic field across the wire loop pushes the left side of the wire loop up and the right side of the wire loop down, causing the wire loop to rotate clockwise. This same effect occurs in the windings in the motor shown to the right when current is run through the motor.</a:t>
            </a:r>
            <a:endParaRPr/>
          </a:p>
        </p:txBody>
      </p:sp>
      <p:sp>
        <p:nvSpPr>
          <p:cNvPr id="1204" name="Google Shape;1204;p34"/>
          <p:cNvSpPr txBox="1"/>
          <p:nvPr/>
        </p:nvSpPr>
        <p:spPr>
          <a:xfrm>
            <a:off x="645019" y="3416374"/>
            <a:ext cx="6281227" cy="1467841"/>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0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Note that as the wire loop rotates, it will eventually reach a point where the current is moving downward near the South magnetic pole and upward near the North magnetic pole. Fleming’s Left-Hand Rule in this case says that the wire loop should rotate in the counterclockwise direction. However, motors use commutators to reverse the current through the windings before this situation occurs.</a:t>
            </a:r>
            <a:endParaRPr/>
          </a:p>
        </p:txBody>
      </p:sp>
      <p:sp>
        <p:nvSpPr>
          <p:cNvPr id="1205" name="Google Shape;1205;p34"/>
          <p:cNvSpPr txBox="1"/>
          <p:nvPr/>
        </p:nvSpPr>
        <p:spPr>
          <a:xfrm>
            <a:off x="661648" y="4796442"/>
            <a:ext cx="6281227" cy="282023"/>
          </a:xfrm>
          <a:prstGeom prst="rect">
            <a:avLst/>
          </a:prstGeom>
          <a:noFill/>
          <a:ln>
            <a:noFill/>
          </a:ln>
        </p:spPr>
        <p:txBody>
          <a:bodyPr anchorCtr="0" anchor="t" bIns="45700" lIns="91425" spcFirstLastPara="1" rIns="91425" wrap="square" tIns="45700">
            <a:noAutofit/>
          </a:bodyPr>
          <a:lstStyle/>
          <a:p>
            <a:pPr indent="-117475" lvl="0" marL="117475" marR="0" rtl="0" algn="just">
              <a:lnSpc>
                <a:spcPct val="10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All this is happening inside your Geared Motor (106) as shown to the right. </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500"/>
                                        <p:tgtEl>
                                          <p:spTgt spid="1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88">
                                            <p:txEl>
                                              <p:pRg end="0" st="0"/>
                                            </p:txEl>
                                          </p:spTgt>
                                        </p:tgtEl>
                                        <p:attrNameLst>
                                          <p:attrName>style.visibility</p:attrName>
                                        </p:attrNameLst>
                                      </p:cBhvr>
                                      <p:to>
                                        <p:strVal val="visible"/>
                                      </p:to>
                                    </p:set>
                                    <p:anim calcmode="lin" valueType="num">
                                      <p:cBhvr additive="base">
                                        <p:cTn dur="500"/>
                                        <p:tgtEl>
                                          <p:spTgt spid="118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2"/>
                                        </p:tgtEl>
                                        <p:attrNameLst>
                                          <p:attrName>style.visibility</p:attrName>
                                        </p:attrNameLst>
                                      </p:cBhvr>
                                      <p:to>
                                        <p:strVal val="visible"/>
                                      </p:to>
                                    </p:set>
                                    <p:anim calcmode="lin" valueType="num">
                                      <p:cBhvr additive="base">
                                        <p:cTn dur="500"/>
                                        <p:tgtEl>
                                          <p:spTgt spid="120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2000"/>
                                        <p:tgtEl>
                                          <p:spTgt spid="1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3"/>
                                        </p:tgtEl>
                                        <p:attrNameLst>
                                          <p:attrName>style.visibility</p:attrName>
                                        </p:attrNameLst>
                                      </p:cBhvr>
                                      <p:to>
                                        <p:strVal val="visible"/>
                                      </p:to>
                                    </p:set>
                                    <p:anim calcmode="lin" valueType="num">
                                      <p:cBhvr additive="base">
                                        <p:cTn dur="500"/>
                                        <p:tgtEl>
                                          <p:spTgt spid="120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4"/>
                                        </p:tgtEl>
                                        <p:attrNameLst>
                                          <p:attrName>style.visibility</p:attrName>
                                        </p:attrNameLst>
                                      </p:cBhvr>
                                      <p:to>
                                        <p:strVal val="visible"/>
                                      </p:to>
                                    </p:set>
                                    <p:anim calcmode="lin" valueType="num">
                                      <p:cBhvr additive="base">
                                        <p:cTn dur="500"/>
                                        <p:tgtEl>
                                          <p:spTgt spid="120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5"/>
                                        </p:tgtEl>
                                        <p:attrNameLst>
                                          <p:attrName>style.visibility</p:attrName>
                                        </p:attrNameLst>
                                      </p:cBhvr>
                                      <p:to>
                                        <p:strVal val="visible"/>
                                      </p:to>
                                    </p:set>
                                    <p:anim calcmode="lin" valueType="num">
                                      <p:cBhvr additive="base">
                                        <p:cTn dur="500"/>
                                        <p:tgtEl>
                                          <p:spTgt spid="1205"/>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500"/>
                                        <p:tgtEl>
                                          <p:spTgt spid="1193"/>
                                        </p:tgtEl>
                                      </p:cBhvr>
                                    </p:animEffect>
                                  </p:childTnLst>
                                </p:cTn>
                              </p:par>
                              <p:par>
                                <p:cTn fill="hold" nodeType="withEffect" presetClass="entr" presetID="10" presetSubtype="0">
                                  <p:stCondLst>
                                    <p:cond delay="0"/>
                                  </p:stCondLst>
                                  <p:childTnLst>
                                    <p:set>
                                      <p:cBhvr>
                                        <p:cTn dur="1" fill="hold">
                                          <p:stCondLst>
                                            <p:cond delay="0"/>
                                          </p:stCondLst>
                                        </p:cTn>
                                        <p:tgtEl>
                                          <p:spTgt spid="1195"/>
                                        </p:tgtEl>
                                        <p:attrNameLst>
                                          <p:attrName>style.visibility</p:attrName>
                                        </p:attrNameLst>
                                      </p:cBhvr>
                                      <p:to>
                                        <p:strVal val="visible"/>
                                      </p:to>
                                    </p:set>
                                    <p:animEffect filter="fade" transition="in">
                                      <p:cBhvr>
                                        <p:cTn dur="500"/>
                                        <p:tgtEl>
                                          <p:spTgt spid="1195"/>
                                        </p:tgtEl>
                                      </p:cBhvr>
                                    </p:animEffect>
                                  </p:childTnLst>
                                </p:cTn>
                              </p:par>
                              <p:par>
                                <p:cTn fill="hold" nodeType="withEffect" presetClass="entr" presetID="10" presetSubtype="0">
                                  <p:stCondLst>
                                    <p:cond delay="0"/>
                                  </p:stCondLst>
                                  <p:childTnLst>
                                    <p:set>
                                      <p:cBhvr>
                                        <p:cTn dur="1" fill="hold">
                                          <p:stCondLst>
                                            <p:cond delay="0"/>
                                          </p:stCondLst>
                                        </p:cTn>
                                        <p:tgtEl>
                                          <p:spTgt spid="1194"/>
                                        </p:tgtEl>
                                        <p:attrNameLst>
                                          <p:attrName>style.visibility</p:attrName>
                                        </p:attrNameLst>
                                      </p:cBhvr>
                                      <p:to>
                                        <p:strVal val="visible"/>
                                      </p:to>
                                    </p:set>
                                    <p:animEffect filter="fade" transition="in">
                                      <p:cBhvr>
                                        <p:cTn dur="500"/>
                                        <p:tgtEl>
                                          <p:spTgt spid="119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1000"/>
                                        <p:tgtEl>
                                          <p:spTgt spid="119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198"/>
                                        </p:tgtEl>
                                        <p:attrNameLst>
                                          <p:attrName>style.visibility</p:attrName>
                                        </p:attrNameLst>
                                      </p:cBhvr>
                                      <p:to>
                                        <p:strVal val="visible"/>
                                      </p:to>
                                    </p:set>
                                    <p:animEffect filter="fade" transition="in">
                                      <p:cBhvr>
                                        <p:cTn dur="1000"/>
                                        <p:tgtEl>
                                          <p:spTgt spid="119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1000"/>
                                        <p:tgtEl>
                                          <p:spTgt spid="118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600"/>
                                        <p:tgtEl>
                                          <p:spTgt spid="1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9" name="Shape 1209"/>
        <p:cNvGrpSpPr/>
        <p:nvPr/>
      </p:nvGrpSpPr>
      <p:grpSpPr>
        <a:xfrm>
          <a:off x="0" y="0"/>
          <a:ext cx="0" cy="0"/>
          <a:chOff x="0" y="0"/>
          <a:chExt cx="0" cy="0"/>
        </a:xfrm>
      </p:grpSpPr>
      <p:sp>
        <p:nvSpPr>
          <p:cNvPr id="1210" name="Google Shape;1210;p35"/>
          <p:cNvSpPr txBox="1"/>
          <p:nvPr>
            <p:ph idx="1" type="body"/>
          </p:nvPr>
        </p:nvSpPr>
        <p:spPr>
          <a:xfrm>
            <a:off x="678425" y="1505926"/>
            <a:ext cx="6720605" cy="909290"/>
          </a:xfrm>
          <a:prstGeom prst="rect">
            <a:avLst/>
          </a:prstGeom>
          <a:noFill/>
          <a:ln>
            <a:noFill/>
          </a:ln>
        </p:spPr>
        <p:txBody>
          <a:bodyPr anchorCtr="0" anchor="t" bIns="45700" lIns="91425" spcFirstLastPara="1" rIns="91425" wrap="square" tIns="45700">
            <a:noAutofit/>
          </a:bodyPr>
          <a:lstStyle/>
          <a:p>
            <a:pPr indent="-115888" lvl="0" marL="115888" rtl="0" algn="just">
              <a:lnSpc>
                <a:spcPct val="100000"/>
              </a:lnSpc>
              <a:spcBef>
                <a:spcPts val="0"/>
              </a:spcBef>
              <a:spcAft>
                <a:spcPts val="0"/>
              </a:spcAft>
              <a:buClr>
                <a:schemeClr val="dk1"/>
              </a:buClr>
              <a:buSzPts val="1400"/>
              <a:buChar char="•"/>
            </a:pPr>
            <a:r>
              <a:rPr lang="en-US" sz="1400">
                <a:latin typeface="Tahoma"/>
                <a:ea typeface="Tahoma"/>
                <a:cs typeface="Tahoma"/>
                <a:sym typeface="Tahoma"/>
              </a:rPr>
              <a:t>Using the Circuit Blox Lights ‘N Motion Classroom set, build the structure to the right. Make sure to connect the Geared Motor (106) and Gear to the Battery Module (91B) as per the instruction sheets in your Circuit Blox Lights ‘N Motion Classroom set.</a:t>
            </a:r>
            <a:endParaRPr/>
          </a:p>
        </p:txBody>
      </p:sp>
      <p:sp>
        <p:nvSpPr>
          <p:cNvPr id="1211" name="Google Shape;1211;p35"/>
          <p:cNvSpPr txBox="1"/>
          <p:nvPr>
            <p:ph type="title"/>
          </p:nvPr>
        </p:nvSpPr>
        <p:spPr>
          <a:xfrm>
            <a:off x="678426" y="461597"/>
            <a:ext cx="11513574" cy="10308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Rotation through Gears</a:t>
            </a:r>
            <a:endParaRPr/>
          </a:p>
        </p:txBody>
      </p:sp>
      <p:pic>
        <p:nvPicPr>
          <p:cNvPr id="1212" name="Google Shape;1212;p35"/>
          <p:cNvPicPr preferRelativeResize="0"/>
          <p:nvPr/>
        </p:nvPicPr>
        <p:blipFill rotWithShape="1">
          <a:blip r:embed="rId4">
            <a:alphaModFix/>
          </a:blip>
          <a:srcRect b="0" l="0" r="0" t="0"/>
          <a:stretch/>
        </p:blipFill>
        <p:spPr>
          <a:xfrm>
            <a:off x="10232825" y="4885736"/>
            <a:ext cx="1093035" cy="1568594"/>
          </a:xfrm>
          <a:prstGeom prst="rect">
            <a:avLst/>
          </a:prstGeom>
          <a:noFill/>
          <a:ln>
            <a:noFill/>
          </a:ln>
        </p:spPr>
      </p:pic>
      <p:grpSp>
        <p:nvGrpSpPr>
          <p:cNvPr id="1213" name="Google Shape;1213;p35"/>
          <p:cNvGrpSpPr/>
          <p:nvPr/>
        </p:nvGrpSpPr>
        <p:grpSpPr>
          <a:xfrm>
            <a:off x="7558824" y="4649796"/>
            <a:ext cx="2605015" cy="1275323"/>
            <a:chOff x="7682649" y="4591869"/>
            <a:chExt cx="2605015" cy="1275323"/>
          </a:xfrm>
        </p:grpSpPr>
        <p:sp>
          <p:nvSpPr>
            <p:cNvPr id="1214" name="Google Shape;1214;p35"/>
            <p:cNvSpPr/>
            <p:nvPr/>
          </p:nvSpPr>
          <p:spPr>
            <a:xfrm>
              <a:off x="7682649" y="4591869"/>
              <a:ext cx="2605015" cy="1275323"/>
            </a:xfrm>
            <a:prstGeom prst="wedgeRoundRectCallout">
              <a:avLst>
                <a:gd fmla="val 70720" name="adj1"/>
                <a:gd fmla="val -3172" name="adj2"/>
                <a:gd fmla="val 16667" name="adj3"/>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15" name="Google Shape;1215;p35"/>
            <p:cNvSpPr txBox="1"/>
            <p:nvPr/>
          </p:nvSpPr>
          <p:spPr>
            <a:xfrm>
              <a:off x="7708323" y="4630225"/>
              <a:ext cx="252100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600"/>
                <a:buFont typeface="Calibri"/>
                <a:buNone/>
              </a:pPr>
              <a:r>
                <a:rPr b="1" i="1" lang="en-US" sz="1600" u="none" cap="none" strike="noStrike">
                  <a:solidFill>
                    <a:srgbClr val="FF0000"/>
                  </a:solidFill>
                  <a:latin typeface="Calibri"/>
                  <a:ea typeface="Calibri"/>
                  <a:cs typeface="Calibri"/>
                  <a:sym typeface="Calibri"/>
                </a:rPr>
                <a:t>Seymour Says: </a:t>
              </a:r>
              <a:endParaRPr/>
            </a:p>
            <a:p>
              <a:pPr indent="0" lvl="0" marL="0" marR="0" rtl="0" algn="just">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Recall from slide 21 that the diagonally located connectors on the </a:t>
              </a:r>
              <a:r>
                <a:rPr b="1" lang="en-US" sz="1400">
                  <a:solidFill>
                    <a:srgbClr val="000000"/>
                  </a:solidFill>
                  <a:latin typeface="Calibri"/>
                  <a:ea typeface="Calibri"/>
                  <a:cs typeface="Calibri"/>
                  <a:sym typeface="Calibri"/>
                </a:rPr>
                <a:t>LED Modules</a:t>
              </a:r>
              <a:r>
                <a:rPr b="1" i="0" lang="en-US" sz="1400" u="none" cap="none" strike="noStrike">
                  <a:solidFill>
                    <a:srgbClr val="000000"/>
                  </a:solidFill>
                  <a:latin typeface="Calibri"/>
                  <a:ea typeface="Calibri"/>
                  <a:cs typeface="Calibri"/>
                  <a:sym typeface="Calibri"/>
                </a:rPr>
                <a:t> (35 &amp; 102) are electrically the same point.</a:t>
              </a:r>
              <a:endParaRPr/>
            </a:p>
          </p:txBody>
        </p:sp>
      </p:grpSp>
      <p:pic>
        <p:nvPicPr>
          <p:cNvPr descr="Chart&#10;&#10;Description automatically generated with medium confidence" id="1216" name="Google Shape;1216;p35"/>
          <p:cNvPicPr preferRelativeResize="0"/>
          <p:nvPr/>
        </p:nvPicPr>
        <p:blipFill rotWithShape="1">
          <a:blip r:embed="rId5">
            <a:alphaModFix/>
          </a:blip>
          <a:srcRect b="0" l="0" r="0" t="0"/>
          <a:stretch/>
        </p:blipFill>
        <p:spPr>
          <a:xfrm>
            <a:off x="7584498" y="515810"/>
            <a:ext cx="4114808" cy="4114808"/>
          </a:xfrm>
          <a:prstGeom prst="rect">
            <a:avLst/>
          </a:prstGeom>
          <a:noFill/>
          <a:ln>
            <a:noFill/>
          </a:ln>
        </p:spPr>
      </p:pic>
      <p:grpSp>
        <p:nvGrpSpPr>
          <p:cNvPr id="1217" name="Google Shape;1217;p35"/>
          <p:cNvGrpSpPr/>
          <p:nvPr/>
        </p:nvGrpSpPr>
        <p:grpSpPr>
          <a:xfrm>
            <a:off x="8508136" y="992876"/>
            <a:ext cx="2238877" cy="2980762"/>
            <a:chOff x="8508136" y="934499"/>
            <a:chExt cx="2238877" cy="2980762"/>
          </a:xfrm>
        </p:grpSpPr>
        <p:cxnSp>
          <p:nvCxnSpPr>
            <p:cNvPr id="1218" name="Google Shape;1218;p35"/>
            <p:cNvCxnSpPr/>
            <p:nvPr/>
          </p:nvCxnSpPr>
          <p:spPr>
            <a:xfrm rot="10800000">
              <a:off x="9855046" y="2562447"/>
              <a:ext cx="0" cy="1352814"/>
            </a:xfrm>
            <a:prstGeom prst="straightConnector1">
              <a:avLst/>
            </a:prstGeom>
            <a:noFill/>
            <a:ln cap="flat" cmpd="sng" w="38100">
              <a:solidFill>
                <a:srgbClr val="FFFF00"/>
              </a:solidFill>
              <a:prstDash val="solid"/>
              <a:miter lim="800000"/>
              <a:headEnd len="sm" w="sm" type="none"/>
              <a:tailEnd len="med" w="med" type="triangle"/>
            </a:ln>
          </p:spPr>
        </p:cxnSp>
        <p:cxnSp>
          <p:nvCxnSpPr>
            <p:cNvPr id="1219" name="Google Shape;1219;p35"/>
            <p:cNvCxnSpPr/>
            <p:nvPr/>
          </p:nvCxnSpPr>
          <p:spPr>
            <a:xfrm rot="10800000">
              <a:off x="9855046" y="977030"/>
              <a:ext cx="0" cy="1585417"/>
            </a:xfrm>
            <a:prstGeom prst="straightConnector1">
              <a:avLst/>
            </a:prstGeom>
            <a:noFill/>
            <a:ln cap="flat" cmpd="sng" w="38100">
              <a:solidFill>
                <a:srgbClr val="FFFF00"/>
              </a:solidFill>
              <a:prstDash val="solid"/>
              <a:miter lim="800000"/>
              <a:headEnd len="sm" w="sm" type="none"/>
              <a:tailEnd len="med" w="med" type="triangle"/>
            </a:ln>
          </p:spPr>
        </p:cxnSp>
        <p:cxnSp>
          <p:nvCxnSpPr>
            <p:cNvPr id="1220" name="Google Shape;1220;p35"/>
            <p:cNvCxnSpPr/>
            <p:nvPr/>
          </p:nvCxnSpPr>
          <p:spPr>
            <a:xfrm rot="10800000">
              <a:off x="10747013" y="1492462"/>
              <a:ext cx="0" cy="585525"/>
            </a:xfrm>
            <a:prstGeom prst="straightConnector1">
              <a:avLst/>
            </a:prstGeom>
            <a:noFill/>
            <a:ln cap="flat" cmpd="sng" w="38100">
              <a:solidFill>
                <a:srgbClr val="FFFF00"/>
              </a:solidFill>
              <a:prstDash val="solid"/>
              <a:miter lim="800000"/>
              <a:headEnd len="sm" w="sm" type="none"/>
              <a:tailEnd len="med" w="med" type="triangle"/>
            </a:ln>
          </p:spPr>
        </p:cxnSp>
        <p:cxnSp>
          <p:nvCxnSpPr>
            <p:cNvPr id="1221" name="Google Shape;1221;p35"/>
            <p:cNvCxnSpPr/>
            <p:nvPr/>
          </p:nvCxnSpPr>
          <p:spPr>
            <a:xfrm rot="10800000">
              <a:off x="9068242" y="1315628"/>
              <a:ext cx="0" cy="1041210"/>
            </a:xfrm>
            <a:prstGeom prst="straightConnector1">
              <a:avLst/>
            </a:prstGeom>
            <a:noFill/>
            <a:ln cap="flat" cmpd="sng" w="38100">
              <a:solidFill>
                <a:srgbClr val="FFFF00"/>
              </a:solidFill>
              <a:prstDash val="solid"/>
              <a:miter lim="800000"/>
              <a:headEnd len="sm" w="sm" type="none"/>
              <a:tailEnd len="med" w="med" type="triangle"/>
            </a:ln>
          </p:spPr>
        </p:cxnSp>
        <p:cxnSp>
          <p:nvCxnSpPr>
            <p:cNvPr id="1222" name="Google Shape;1222;p35"/>
            <p:cNvCxnSpPr/>
            <p:nvPr/>
          </p:nvCxnSpPr>
          <p:spPr>
            <a:xfrm rot="10800000">
              <a:off x="9414892" y="934499"/>
              <a:ext cx="410810" cy="0"/>
            </a:xfrm>
            <a:prstGeom prst="straightConnector1">
              <a:avLst/>
            </a:prstGeom>
            <a:noFill/>
            <a:ln cap="flat" cmpd="sng" w="38100">
              <a:solidFill>
                <a:srgbClr val="FFFF00"/>
              </a:solidFill>
              <a:prstDash val="solid"/>
              <a:miter lim="800000"/>
              <a:headEnd len="sm" w="sm" type="none"/>
              <a:tailEnd len="med" w="med" type="triangle"/>
            </a:ln>
          </p:spPr>
        </p:cxnSp>
        <p:cxnSp>
          <p:nvCxnSpPr>
            <p:cNvPr id="1223" name="Google Shape;1223;p35"/>
            <p:cNvCxnSpPr/>
            <p:nvPr/>
          </p:nvCxnSpPr>
          <p:spPr>
            <a:xfrm rot="10800000">
              <a:off x="10196418" y="1426175"/>
              <a:ext cx="550595" cy="0"/>
            </a:xfrm>
            <a:prstGeom prst="straightConnector1">
              <a:avLst/>
            </a:prstGeom>
            <a:noFill/>
            <a:ln cap="flat" cmpd="sng" w="38100">
              <a:solidFill>
                <a:srgbClr val="FFFF00"/>
              </a:solidFill>
              <a:prstDash val="solid"/>
              <a:miter lim="800000"/>
              <a:headEnd len="sm" w="sm" type="none"/>
              <a:tailEnd len="med" w="med" type="triangle"/>
            </a:ln>
          </p:spPr>
        </p:cxnSp>
        <p:cxnSp>
          <p:nvCxnSpPr>
            <p:cNvPr id="1224" name="Google Shape;1224;p35"/>
            <p:cNvCxnSpPr/>
            <p:nvPr/>
          </p:nvCxnSpPr>
          <p:spPr>
            <a:xfrm rot="10800000">
              <a:off x="8508137" y="1315629"/>
              <a:ext cx="495817" cy="0"/>
            </a:xfrm>
            <a:prstGeom prst="straightConnector1">
              <a:avLst/>
            </a:prstGeom>
            <a:noFill/>
            <a:ln cap="flat" cmpd="sng" w="38100">
              <a:solidFill>
                <a:srgbClr val="FFFF00"/>
              </a:solidFill>
              <a:prstDash val="solid"/>
              <a:miter lim="800000"/>
              <a:headEnd len="sm" w="sm" type="none"/>
              <a:tailEnd len="med" w="med" type="triangle"/>
            </a:ln>
          </p:spPr>
        </p:cxnSp>
        <p:cxnSp>
          <p:nvCxnSpPr>
            <p:cNvPr id="1225" name="Google Shape;1225;p35"/>
            <p:cNvCxnSpPr/>
            <p:nvPr/>
          </p:nvCxnSpPr>
          <p:spPr>
            <a:xfrm>
              <a:off x="8508136" y="1393183"/>
              <a:ext cx="0" cy="736897"/>
            </a:xfrm>
            <a:prstGeom prst="straightConnector1">
              <a:avLst/>
            </a:prstGeom>
            <a:noFill/>
            <a:ln cap="flat" cmpd="sng" w="38100">
              <a:solidFill>
                <a:srgbClr val="FFFF00"/>
              </a:solidFill>
              <a:prstDash val="solid"/>
              <a:miter lim="800000"/>
              <a:headEnd len="sm" w="sm" type="none"/>
              <a:tailEnd len="med" w="med" type="triangle"/>
            </a:ln>
          </p:spPr>
        </p:cxnSp>
        <p:cxnSp>
          <p:nvCxnSpPr>
            <p:cNvPr id="1226" name="Google Shape;1226;p35"/>
            <p:cNvCxnSpPr/>
            <p:nvPr/>
          </p:nvCxnSpPr>
          <p:spPr>
            <a:xfrm>
              <a:off x="9404334" y="977029"/>
              <a:ext cx="12193" cy="1585418"/>
            </a:xfrm>
            <a:prstGeom prst="straightConnector1">
              <a:avLst/>
            </a:prstGeom>
            <a:noFill/>
            <a:ln cap="flat" cmpd="sng" w="38100">
              <a:solidFill>
                <a:srgbClr val="FFFF00"/>
              </a:solidFill>
              <a:prstDash val="solid"/>
              <a:miter lim="800000"/>
              <a:headEnd len="sm" w="sm" type="none"/>
              <a:tailEnd len="med" w="med" type="triangle"/>
            </a:ln>
          </p:spPr>
        </p:cxnSp>
        <p:cxnSp>
          <p:nvCxnSpPr>
            <p:cNvPr id="1227" name="Google Shape;1227;p35"/>
            <p:cNvCxnSpPr/>
            <p:nvPr/>
          </p:nvCxnSpPr>
          <p:spPr>
            <a:xfrm>
              <a:off x="10211617" y="1500602"/>
              <a:ext cx="0" cy="633909"/>
            </a:xfrm>
            <a:prstGeom prst="straightConnector1">
              <a:avLst/>
            </a:prstGeom>
            <a:noFill/>
            <a:ln cap="flat" cmpd="sng" w="38100">
              <a:solidFill>
                <a:srgbClr val="FFFF00"/>
              </a:solidFill>
              <a:prstDash val="solid"/>
              <a:miter lim="800000"/>
              <a:headEnd len="sm" w="sm" type="none"/>
              <a:tailEnd len="med" w="med" type="triangle"/>
            </a:ln>
          </p:spPr>
        </p:cxnSp>
        <p:cxnSp>
          <p:nvCxnSpPr>
            <p:cNvPr id="1228" name="Google Shape;1228;p35"/>
            <p:cNvCxnSpPr/>
            <p:nvPr/>
          </p:nvCxnSpPr>
          <p:spPr>
            <a:xfrm>
              <a:off x="9414892" y="2562447"/>
              <a:ext cx="0" cy="1352813"/>
            </a:xfrm>
            <a:prstGeom prst="straightConnector1">
              <a:avLst/>
            </a:prstGeom>
            <a:noFill/>
            <a:ln cap="flat" cmpd="sng" w="38100">
              <a:solidFill>
                <a:srgbClr val="FFFF00"/>
              </a:solidFill>
              <a:prstDash val="solid"/>
              <a:miter lim="800000"/>
              <a:headEnd len="sm" w="sm" type="none"/>
              <a:tailEnd len="med" w="med" type="triangle"/>
            </a:ln>
          </p:spPr>
        </p:cxnSp>
      </p:grpSp>
      <p:pic>
        <p:nvPicPr>
          <p:cNvPr id="1229" name="Google Shape;1229;p35"/>
          <p:cNvPicPr preferRelativeResize="0"/>
          <p:nvPr/>
        </p:nvPicPr>
        <p:blipFill rotWithShape="1">
          <a:blip r:embed="rId6">
            <a:alphaModFix/>
          </a:blip>
          <a:srcRect b="0" l="0" r="0" t="0"/>
          <a:stretch/>
        </p:blipFill>
        <p:spPr>
          <a:xfrm>
            <a:off x="11130099" y="740510"/>
            <a:ext cx="633495" cy="633495"/>
          </a:xfrm>
          <a:prstGeom prst="rect">
            <a:avLst/>
          </a:prstGeom>
          <a:noFill/>
          <a:ln>
            <a:noFill/>
          </a:ln>
        </p:spPr>
      </p:pic>
      <p:sp>
        <p:nvSpPr>
          <p:cNvPr id="1230" name="Google Shape;1230;p35"/>
          <p:cNvSpPr txBox="1"/>
          <p:nvPr/>
        </p:nvSpPr>
        <p:spPr>
          <a:xfrm>
            <a:off x="678425" y="2415215"/>
            <a:ext cx="6720605" cy="729767"/>
          </a:xfrm>
          <a:prstGeom prst="rect">
            <a:avLst/>
          </a:prstGeom>
          <a:noFill/>
          <a:ln>
            <a:noFill/>
          </a:ln>
        </p:spPr>
        <p:txBody>
          <a:bodyPr anchorCtr="0" anchor="t" bIns="45700" lIns="91425" spcFirstLastPara="1" rIns="91425" wrap="square" tIns="45700">
            <a:noAutofit/>
          </a:bodyPr>
          <a:lstStyle/>
          <a:p>
            <a:pPr indent="-115888" lvl="0" marL="115888" marR="0" rtl="0" algn="just">
              <a:lnSpc>
                <a:spcPct val="10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Notice how all of the Universal Lamps (102) are connected to at least two connection points to the Universal Lamp(s) (102) below them as discussed in section 2. </a:t>
            </a:r>
            <a:endParaRPr/>
          </a:p>
        </p:txBody>
      </p:sp>
      <p:sp>
        <p:nvSpPr>
          <p:cNvPr id="1231" name="Google Shape;1231;p35"/>
          <p:cNvSpPr txBox="1"/>
          <p:nvPr/>
        </p:nvSpPr>
        <p:spPr>
          <a:xfrm>
            <a:off x="678425" y="3144982"/>
            <a:ext cx="6720605" cy="491441"/>
          </a:xfrm>
          <a:prstGeom prst="rect">
            <a:avLst/>
          </a:prstGeom>
          <a:noFill/>
          <a:ln>
            <a:noFill/>
          </a:ln>
        </p:spPr>
        <p:txBody>
          <a:bodyPr anchorCtr="0" anchor="t" bIns="45700" lIns="91425" spcFirstLastPara="1" rIns="91425" wrap="square" tIns="45700">
            <a:noAutofit/>
          </a:bodyPr>
          <a:lstStyle/>
          <a:p>
            <a:pPr indent="-115888" lvl="0" marL="115888" marR="0" rtl="0" algn="just">
              <a:lnSpc>
                <a:spcPct val="10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As long as there is a path through the Universal Lamps (102) to the Battery (91B) through the Gear, then the LEDs in the Universal Lamps (102) will light.</a:t>
            </a:r>
            <a:endParaRPr/>
          </a:p>
        </p:txBody>
      </p:sp>
      <p:sp>
        <p:nvSpPr>
          <p:cNvPr id="1232" name="Google Shape;1232;p35"/>
          <p:cNvSpPr txBox="1"/>
          <p:nvPr/>
        </p:nvSpPr>
        <p:spPr>
          <a:xfrm>
            <a:off x="674584" y="3652904"/>
            <a:ext cx="6720605" cy="909291"/>
          </a:xfrm>
          <a:prstGeom prst="rect">
            <a:avLst/>
          </a:prstGeom>
          <a:noFill/>
          <a:ln>
            <a:noFill/>
          </a:ln>
        </p:spPr>
        <p:txBody>
          <a:bodyPr anchorCtr="0" anchor="t" bIns="45700" lIns="91425" spcFirstLastPara="1" rIns="91425" wrap="square" tIns="45700">
            <a:noAutofit/>
          </a:bodyPr>
          <a:lstStyle/>
          <a:p>
            <a:pPr indent="-115888" lvl="0" marL="115888" marR="0" rtl="0" algn="just">
              <a:lnSpc>
                <a:spcPct val="10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The yellow arrows show how current flows from the Battery (91B), through four Universal Lamps (35), through the Gear, through the LEDs in the Universal Lamps (102), back to the Gear, back through the four Universal Lamps (35), and ultimately back to the Battery (91B).</a:t>
            </a:r>
            <a:endParaRPr/>
          </a:p>
        </p:txBody>
      </p:sp>
      <p:sp>
        <p:nvSpPr>
          <p:cNvPr id="1233" name="Google Shape;1233;p35"/>
          <p:cNvSpPr txBox="1"/>
          <p:nvPr/>
        </p:nvSpPr>
        <p:spPr>
          <a:xfrm>
            <a:off x="674583" y="4612216"/>
            <a:ext cx="6720605" cy="491441"/>
          </a:xfrm>
          <a:prstGeom prst="rect">
            <a:avLst/>
          </a:prstGeom>
          <a:noFill/>
          <a:ln>
            <a:noFill/>
          </a:ln>
        </p:spPr>
        <p:txBody>
          <a:bodyPr anchorCtr="0" anchor="t" bIns="45700" lIns="91425" spcFirstLastPara="1" rIns="91425" wrap="square" tIns="45700">
            <a:noAutofit/>
          </a:bodyPr>
          <a:lstStyle/>
          <a:p>
            <a:pPr indent="-115888" lvl="0" marL="115888" marR="0" rtl="0" algn="just">
              <a:lnSpc>
                <a:spcPct val="10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The Geared Motor (106) is also connected to the Battery (91B) allowing current to flow through it which makes the gear on the top rotate.</a:t>
            </a:r>
            <a:endParaRPr/>
          </a:p>
        </p:txBody>
      </p:sp>
      <p:sp>
        <p:nvSpPr>
          <p:cNvPr id="1234" name="Google Shape;1234;p35"/>
          <p:cNvSpPr txBox="1"/>
          <p:nvPr/>
        </p:nvSpPr>
        <p:spPr>
          <a:xfrm>
            <a:off x="674583" y="5211126"/>
            <a:ext cx="6720605" cy="1275324"/>
          </a:xfrm>
          <a:prstGeom prst="rect">
            <a:avLst/>
          </a:prstGeom>
          <a:noFill/>
          <a:ln>
            <a:noFill/>
          </a:ln>
        </p:spPr>
        <p:txBody>
          <a:bodyPr anchorCtr="0" anchor="t" bIns="45700" lIns="91425" spcFirstLastPara="1" rIns="91425" wrap="square" tIns="45700">
            <a:noAutofit/>
          </a:bodyPr>
          <a:lstStyle/>
          <a:p>
            <a:pPr indent="-115888" lvl="0" marL="115888" marR="0" rtl="0" algn="just">
              <a:lnSpc>
                <a:spcPct val="100000"/>
              </a:lnSpc>
              <a:spcBef>
                <a:spcPts val="0"/>
              </a:spcBef>
              <a:spcAft>
                <a:spcPts val="0"/>
              </a:spcAft>
              <a:buClr>
                <a:schemeClr val="dk1"/>
              </a:buClr>
              <a:buSzPts val="1400"/>
              <a:buFont typeface="Arial"/>
              <a:buChar char="•"/>
            </a:pPr>
            <a:r>
              <a:rPr lang="en-US" sz="1400">
                <a:solidFill>
                  <a:schemeClr val="dk1"/>
                </a:solidFill>
                <a:latin typeface="Tahoma"/>
                <a:ea typeface="Tahoma"/>
                <a:cs typeface="Tahoma"/>
                <a:sym typeface="Tahoma"/>
              </a:rPr>
              <a:t>The gear on the top of the Geared Motor (106) causes the bigger Gear to the right to rotate, which makes the whole light sculpture rotate. Do the two gears rotate at the same speed or does one rotate faster than the other?</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11"/>
                                        </p:tgtEl>
                                        <p:attrNameLst>
                                          <p:attrName>style.visibility</p:attrName>
                                        </p:attrNameLst>
                                      </p:cBhvr>
                                      <p:to>
                                        <p:strVal val="visible"/>
                                      </p:to>
                                    </p:set>
                                    <p:animEffect filter="fade" transition="in">
                                      <p:cBhvr>
                                        <p:cTn dur="500"/>
                                        <p:tgtEl>
                                          <p:spTgt spid="1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10">
                                            <p:txEl>
                                              <p:pRg end="0" st="0"/>
                                            </p:txEl>
                                          </p:spTgt>
                                        </p:tgtEl>
                                        <p:attrNameLst>
                                          <p:attrName>style.visibility</p:attrName>
                                        </p:attrNameLst>
                                      </p:cBhvr>
                                      <p:to>
                                        <p:strVal val="visible"/>
                                      </p:to>
                                    </p:set>
                                    <p:anim calcmode="lin" valueType="num">
                                      <p:cBhvr additive="base">
                                        <p:cTn dur="500"/>
                                        <p:tgtEl>
                                          <p:spTgt spid="1210">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6"/>
                                        </p:tgtEl>
                                        <p:attrNameLst>
                                          <p:attrName>style.visibility</p:attrName>
                                        </p:attrNameLst>
                                      </p:cBhvr>
                                      <p:to>
                                        <p:strVal val="visible"/>
                                      </p:to>
                                    </p:set>
                                    <p:animEffect filter="fade" transition="in">
                                      <p:cBhvr>
                                        <p:cTn dur="1000"/>
                                        <p:tgtEl>
                                          <p:spTgt spid="1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0"/>
                                        </p:tgtEl>
                                        <p:attrNameLst>
                                          <p:attrName>style.visibility</p:attrName>
                                        </p:attrNameLst>
                                      </p:cBhvr>
                                      <p:to>
                                        <p:strVal val="visible"/>
                                      </p:to>
                                    </p:set>
                                    <p:anim calcmode="lin" valueType="num">
                                      <p:cBhvr additive="base">
                                        <p:cTn dur="500"/>
                                        <p:tgtEl>
                                          <p:spTgt spid="12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1"/>
                                        </p:tgtEl>
                                        <p:attrNameLst>
                                          <p:attrName>style.visibility</p:attrName>
                                        </p:attrNameLst>
                                      </p:cBhvr>
                                      <p:to>
                                        <p:strVal val="visible"/>
                                      </p:to>
                                    </p:set>
                                    <p:anim calcmode="lin" valueType="num">
                                      <p:cBhvr additive="base">
                                        <p:cTn dur="500"/>
                                        <p:tgtEl>
                                          <p:spTgt spid="123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2"/>
                                        </p:tgtEl>
                                        <p:attrNameLst>
                                          <p:attrName>style.visibility</p:attrName>
                                        </p:attrNameLst>
                                      </p:cBhvr>
                                      <p:to>
                                        <p:strVal val="visible"/>
                                      </p:to>
                                    </p:set>
                                    <p:anim calcmode="lin" valueType="num">
                                      <p:cBhvr additive="base">
                                        <p:cTn dur="500"/>
                                        <p:tgtEl>
                                          <p:spTgt spid="123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1000"/>
                                        <p:tgtEl>
                                          <p:spTgt spid="1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3"/>
                                        </p:tgtEl>
                                        <p:attrNameLst>
                                          <p:attrName>style.visibility</p:attrName>
                                        </p:attrNameLst>
                                      </p:cBhvr>
                                      <p:to>
                                        <p:strVal val="visible"/>
                                      </p:to>
                                    </p:set>
                                    <p:anim calcmode="lin" valueType="num">
                                      <p:cBhvr additive="base">
                                        <p:cTn dur="500"/>
                                        <p:tgtEl>
                                          <p:spTgt spid="123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4"/>
                                        </p:tgtEl>
                                        <p:attrNameLst>
                                          <p:attrName>style.visibility</p:attrName>
                                        </p:attrNameLst>
                                      </p:cBhvr>
                                      <p:to>
                                        <p:strVal val="visible"/>
                                      </p:to>
                                    </p:set>
                                    <p:anim calcmode="lin" valueType="num">
                                      <p:cBhvr additive="base">
                                        <p:cTn dur="500"/>
                                        <p:tgtEl>
                                          <p:spTgt spid="1234"/>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2"/>
                                        </p:tgtEl>
                                        <p:attrNameLst>
                                          <p:attrName>style.visibility</p:attrName>
                                        </p:attrNameLst>
                                      </p:cBhvr>
                                      <p:to>
                                        <p:strVal val="visible"/>
                                      </p:to>
                                    </p:set>
                                    <p:animEffect filter="fade" transition="in">
                                      <p:cBhvr>
                                        <p:cTn dur="1000"/>
                                        <p:tgtEl>
                                          <p:spTgt spid="121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13"/>
                                        </p:tgtEl>
                                        <p:attrNameLst>
                                          <p:attrName>style.visibility</p:attrName>
                                        </p:attrNameLst>
                                      </p:cBhvr>
                                      <p:to>
                                        <p:strVal val="visible"/>
                                      </p:to>
                                    </p:set>
                                    <p:animEffect filter="fade" transition="in">
                                      <p:cBhvr>
                                        <p:cTn dur="2000"/>
                                        <p:tgtEl>
                                          <p:spTgt spid="1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36"/>
          <p:cNvSpPr txBox="1"/>
          <p:nvPr/>
        </p:nvSpPr>
        <p:spPr>
          <a:xfrm>
            <a:off x="838200" y="2941480"/>
            <a:ext cx="10515600" cy="975040"/>
          </a:xfrm>
          <a:prstGeom prst="rect">
            <a:avLst/>
          </a:prstGeom>
          <a:noFill/>
          <a:ln>
            <a:noFill/>
          </a:ln>
        </p:spPr>
        <p:txBody>
          <a:bodyPr anchorCtr="0" anchor="t" bIns="45700" lIns="91425" spcFirstLastPara="1" rIns="91425" wrap="square" tIns="45700">
            <a:noAutofit/>
          </a:bodyPr>
          <a:lstStyle/>
          <a:p>
            <a:pPr indent="0" lvl="0" marL="0" marR="0" rtl="0" algn="just">
              <a:lnSpc>
                <a:spcPct val="120000"/>
              </a:lnSpc>
              <a:spcBef>
                <a:spcPts val="0"/>
              </a:spcBef>
              <a:spcAft>
                <a:spcPts val="0"/>
              </a:spcAft>
              <a:buNone/>
            </a:pPr>
            <a:r>
              <a:rPr b="1" lang="en-US" sz="2400">
                <a:solidFill>
                  <a:srgbClr val="000000"/>
                </a:solidFill>
                <a:latin typeface="Tahoma"/>
                <a:ea typeface="Tahoma"/>
                <a:cs typeface="Tahoma"/>
                <a:sym typeface="Tahoma"/>
              </a:rPr>
              <a:t>Take the LEDs (102) of the Gear in the previous experiment and watch the two gears rotate.  Which one is rotating faster, and why?</a:t>
            </a:r>
            <a:endParaRPr sz="1100">
              <a:solidFill>
                <a:srgbClr val="000000"/>
              </a:solidFill>
              <a:latin typeface="Tahoma"/>
              <a:ea typeface="Tahoma"/>
              <a:cs typeface="Tahoma"/>
              <a:sym typeface="Tahoma"/>
            </a:endParaRPr>
          </a:p>
        </p:txBody>
      </p:sp>
      <p:sp>
        <p:nvSpPr>
          <p:cNvPr id="1240" name="Google Shape;124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Fun STEAM Exercise</a:t>
            </a:r>
            <a:endParaRPr/>
          </a:p>
        </p:txBody>
      </p:sp>
      <p:pic>
        <p:nvPicPr>
          <p:cNvPr id="1241" name="Google Shape;1241;p36"/>
          <p:cNvPicPr preferRelativeResize="0"/>
          <p:nvPr/>
        </p:nvPicPr>
        <p:blipFill rotWithShape="1">
          <a:blip r:embed="rId3">
            <a:alphaModFix/>
          </a:blip>
          <a:srcRect b="0" l="0" r="0" t="0"/>
          <a:stretch/>
        </p:blipFill>
        <p:spPr>
          <a:xfrm>
            <a:off x="10858500" y="5799093"/>
            <a:ext cx="633495" cy="63349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40"/>
                                        </p:tgtEl>
                                        <p:attrNameLst>
                                          <p:attrName>style.visibility</p:attrName>
                                        </p:attrNameLst>
                                      </p:cBhvr>
                                      <p:to>
                                        <p:strVal val="visible"/>
                                      </p:to>
                                    </p:set>
                                    <p:animEffect filter="fade" transition="in">
                                      <p:cBhvr>
                                        <p:cTn dur="500"/>
                                        <p:tgtEl>
                                          <p:spTgt spid="1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39"/>
                                        </p:tgtEl>
                                        <p:attrNameLst>
                                          <p:attrName>style.visibility</p:attrName>
                                        </p:attrNameLst>
                                      </p:cBhvr>
                                      <p:to>
                                        <p:strVal val="visible"/>
                                      </p:to>
                                    </p:set>
                                    <p:anim calcmode="lin" valueType="num">
                                      <p:cBhvr additive="base">
                                        <p:cTn dur="500"/>
                                        <p:tgtEl>
                                          <p:spTgt spid="12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5C0F8C"/>
                </a:solidFill>
                <a:latin typeface="Tahoma"/>
                <a:ea typeface="Tahoma"/>
                <a:cs typeface="Tahoma"/>
                <a:sym typeface="Tahoma"/>
              </a:rPr>
              <a:t>Lesson 4 – Quiz</a:t>
            </a:r>
            <a:endParaRPr/>
          </a:p>
        </p:txBody>
      </p:sp>
      <p:pic>
        <p:nvPicPr>
          <p:cNvPr id="1248" name="Google Shape;1248;p37"/>
          <p:cNvPicPr preferRelativeResize="0"/>
          <p:nvPr/>
        </p:nvPicPr>
        <p:blipFill rotWithShape="1">
          <a:blip r:embed="rId3">
            <a:alphaModFix/>
          </a:blip>
          <a:srcRect b="0" l="0" r="0" t="0"/>
          <a:stretch/>
        </p:blipFill>
        <p:spPr>
          <a:xfrm>
            <a:off x="10858500" y="5799093"/>
            <a:ext cx="633495" cy="633495"/>
          </a:xfrm>
          <a:prstGeom prst="rect">
            <a:avLst/>
          </a:prstGeom>
          <a:noFill/>
          <a:ln>
            <a:noFill/>
          </a:ln>
        </p:spPr>
      </p:pic>
      <p:sp>
        <p:nvSpPr>
          <p:cNvPr id="1249" name="Google Shape;1249;p37"/>
          <p:cNvSpPr txBox="1"/>
          <p:nvPr/>
        </p:nvSpPr>
        <p:spPr>
          <a:xfrm>
            <a:off x="734791" y="1596366"/>
            <a:ext cx="741157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Tahoma"/>
                <a:ea typeface="Tahoma"/>
                <a:cs typeface="Tahoma"/>
                <a:sym typeface="Tahoma"/>
              </a:rPr>
              <a:t>Q: </a:t>
            </a:r>
            <a:r>
              <a:rPr lang="en-US" sz="1600">
                <a:solidFill>
                  <a:srgbClr val="000000"/>
                </a:solidFill>
                <a:latin typeface="Tahoma"/>
                <a:ea typeface="Tahoma"/>
                <a:cs typeface="Tahoma"/>
                <a:sym typeface="Tahoma"/>
              </a:rPr>
              <a:t>Which of the following is true of electric motors? </a:t>
            </a:r>
            <a:endParaRPr/>
          </a:p>
        </p:txBody>
      </p:sp>
      <p:sp>
        <p:nvSpPr>
          <p:cNvPr id="1250" name="Google Shape;1250;p37"/>
          <p:cNvSpPr txBox="1"/>
          <p:nvPr/>
        </p:nvSpPr>
        <p:spPr>
          <a:xfrm>
            <a:off x="722490" y="3246940"/>
            <a:ext cx="832597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Tahoma"/>
                <a:ea typeface="Tahoma"/>
                <a:cs typeface="Tahoma"/>
                <a:sym typeface="Tahoma"/>
              </a:rPr>
              <a:t>Q: </a:t>
            </a:r>
            <a:r>
              <a:rPr lang="en-US" sz="1600">
                <a:solidFill>
                  <a:srgbClr val="000000"/>
                </a:solidFill>
                <a:latin typeface="Tahoma"/>
                <a:ea typeface="Tahoma"/>
                <a:cs typeface="Tahoma"/>
                <a:sym typeface="Tahoma"/>
              </a:rPr>
              <a:t>Which of the following is generally NOT a component you will find inside a motor? </a:t>
            </a:r>
            <a:endParaRPr/>
          </a:p>
        </p:txBody>
      </p:sp>
      <p:sp>
        <p:nvSpPr>
          <p:cNvPr id="1251" name="Google Shape;1251;p37"/>
          <p:cNvSpPr txBox="1"/>
          <p:nvPr/>
        </p:nvSpPr>
        <p:spPr>
          <a:xfrm>
            <a:off x="734791" y="4454134"/>
            <a:ext cx="77254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Tahoma"/>
                <a:ea typeface="Tahoma"/>
                <a:cs typeface="Tahoma"/>
                <a:sym typeface="Tahoma"/>
              </a:rPr>
              <a:t>Q: </a:t>
            </a:r>
            <a:r>
              <a:rPr lang="en-US" sz="1600">
                <a:solidFill>
                  <a:srgbClr val="000000"/>
                </a:solidFill>
                <a:latin typeface="Tahoma"/>
                <a:ea typeface="Tahoma"/>
                <a:cs typeface="Tahoma"/>
                <a:sym typeface="Tahoma"/>
              </a:rPr>
              <a:t>What of the following is a usage of gears?</a:t>
            </a:r>
            <a:endParaRPr/>
          </a:p>
        </p:txBody>
      </p:sp>
      <p:sp>
        <p:nvSpPr>
          <p:cNvPr id="1252" name="Google Shape;1252;p37"/>
          <p:cNvSpPr txBox="1"/>
          <p:nvPr/>
        </p:nvSpPr>
        <p:spPr>
          <a:xfrm>
            <a:off x="1185335" y="4810474"/>
            <a:ext cx="1065379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Tahoma"/>
                <a:ea typeface="Tahoma"/>
                <a:cs typeface="Tahoma"/>
                <a:sym typeface="Tahoma"/>
              </a:rPr>
              <a:t>A.  Change/increase speed       B.  Increase force      C. Change direction       D. All are usage of gears.</a:t>
            </a:r>
            <a:endParaRPr/>
          </a:p>
          <a:p>
            <a:pPr indent="0" lvl="0" marL="0" marR="0" rtl="0" algn="l">
              <a:spcBef>
                <a:spcPts val="0"/>
              </a:spcBef>
              <a:spcAft>
                <a:spcPts val="0"/>
              </a:spcAft>
              <a:buNone/>
            </a:pPr>
            <a:r>
              <a:rPr lang="en-US" sz="1600">
                <a:solidFill>
                  <a:srgbClr val="000000"/>
                </a:solidFill>
                <a:latin typeface="Tahoma"/>
                <a:ea typeface="Tahoma"/>
                <a:cs typeface="Tahoma"/>
                <a:sym typeface="Tahoma"/>
              </a:rPr>
              <a:t> </a:t>
            </a:r>
            <a:endParaRPr/>
          </a:p>
        </p:txBody>
      </p:sp>
      <p:sp>
        <p:nvSpPr>
          <p:cNvPr id="1253" name="Google Shape;1253;p37"/>
          <p:cNvSpPr txBox="1"/>
          <p:nvPr/>
        </p:nvSpPr>
        <p:spPr>
          <a:xfrm>
            <a:off x="1185335" y="1924147"/>
            <a:ext cx="5136443" cy="83099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600"/>
              <a:buFont typeface="Tahoma"/>
              <a:buAutoNum type="alphaUcPeriod"/>
            </a:pPr>
            <a:r>
              <a:rPr lang="en-US" sz="1600">
                <a:solidFill>
                  <a:srgbClr val="000000"/>
                </a:solidFill>
                <a:latin typeface="Tahoma"/>
                <a:ea typeface="Tahoma"/>
                <a:cs typeface="Tahoma"/>
                <a:sym typeface="Tahoma"/>
              </a:rPr>
              <a:t>Turn mechanical energy into electrical energy     </a:t>
            </a:r>
            <a:endParaRPr/>
          </a:p>
          <a:p>
            <a:pPr indent="-342900" lvl="0" marL="342900" marR="0" rtl="0" algn="l">
              <a:spcBef>
                <a:spcPts val="0"/>
              </a:spcBef>
              <a:spcAft>
                <a:spcPts val="0"/>
              </a:spcAft>
              <a:buClr>
                <a:srgbClr val="000000"/>
              </a:buClr>
              <a:buSzPts val="1600"/>
              <a:buFont typeface="Tahoma"/>
              <a:buAutoNum type="alphaUcPeriod"/>
            </a:pPr>
            <a:r>
              <a:rPr lang="en-US" sz="1600">
                <a:solidFill>
                  <a:srgbClr val="000000"/>
                </a:solidFill>
                <a:latin typeface="Tahoma"/>
                <a:ea typeface="Tahoma"/>
                <a:cs typeface="Tahoma"/>
                <a:sym typeface="Tahoma"/>
              </a:rPr>
              <a:t>Turn electrical energy into light energy     </a:t>
            </a:r>
            <a:endParaRPr/>
          </a:p>
          <a:p>
            <a:pPr indent="-342900" lvl="0" marL="342900" marR="0" rtl="0" algn="l">
              <a:spcBef>
                <a:spcPts val="0"/>
              </a:spcBef>
              <a:spcAft>
                <a:spcPts val="0"/>
              </a:spcAft>
              <a:buClr>
                <a:srgbClr val="000000"/>
              </a:buClr>
              <a:buSzPts val="1600"/>
              <a:buFont typeface="Tahoma"/>
              <a:buAutoNum type="alphaUcPeriod"/>
            </a:pPr>
            <a:r>
              <a:rPr lang="en-US" sz="1600">
                <a:solidFill>
                  <a:srgbClr val="000000"/>
                </a:solidFill>
                <a:latin typeface="Tahoma"/>
                <a:ea typeface="Tahoma"/>
                <a:cs typeface="Tahoma"/>
                <a:sym typeface="Tahoma"/>
              </a:rPr>
              <a:t>Turn electrical energy into mechanical energy</a:t>
            </a:r>
            <a:endParaRPr/>
          </a:p>
        </p:txBody>
      </p:sp>
      <p:sp>
        <p:nvSpPr>
          <p:cNvPr id="1254" name="Google Shape;1254;p37"/>
          <p:cNvSpPr txBox="1"/>
          <p:nvPr/>
        </p:nvSpPr>
        <p:spPr>
          <a:xfrm>
            <a:off x="1278633" y="3603280"/>
            <a:ext cx="637776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0000"/>
                </a:solidFill>
                <a:latin typeface="Tahoma"/>
                <a:ea typeface="Tahoma"/>
                <a:cs typeface="Tahoma"/>
                <a:sym typeface="Tahoma"/>
              </a:rPr>
              <a:t>A.  Magnet              B.  Coil of wire              C. LED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500"/>
                                        <p:tgtEl>
                                          <p:spTgt spid="1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gtEl>
                                        <p:attrNameLst>
                                          <p:attrName>style.visibility</p:attrName>
                                        </p:attrNameLst>
                                      </p:cBhvr>
                                      <p:to>
                                        <p:strVal val="visible"/>
                                      </p:to>
                                    </p:set>
                                  </p:childTnLst>
                                </p:cTn>
                              </p:par>
                              <p:par>
                                <p:cTn fill="hold" nodeType="withEffect" presetClass="entr" presetID="23" presetSubtype="16">
                                  <p:stCondLst>
                                    <p:cond delay="250"/>
                                  </p:stCondLst>
                                  <p:childTnLst>
                                    <p:set>
                                      <p:cBhvr>
                                        <p:cTn dur="1" fill="hold">
                                          <p:stCondLst>
                                            <p:cond delay="0"/>
                                          </p:stCondLst>
                                        </p:cTn>
                                        <p:tgtEl>
                                          <p:spTgt spid="1253"/>
                                        </p:tgtEl>
                                        <p:attrNameLst>
                                          <p:attrName>style.visibility</p:attrName>
                                        </p:attrNameLst>
                                      </p:cBhvr>
                                      <p:to>
                                        <p:strVal val="visible"/>
                                      </p:to>
                                    </p:set>
                                    <p:anim calcmode="lin" valueType="num">
                                      <p:cBhvr additive="base">
                                        <p:cTn dur="500"/>
                                        <p:tgtEl>
                                          <p:spTgt spid="1253"/>
                                        </p:tgtEl>
                                        <p:attrNameLst>
                                          <p:attrName>ppt_w</p:attrName>
                                        </p:attrNameLst>
                                      </p:cBhvr>
                                      <p:tavLst>
                                        <p:tav fmla="" tm="0">
                                          <p:val>
                                            <p:strVal val="0"/>
                                          </p:val>
                                        </p:tav>
                                        <p:tav fmla="" tm="100000">
                                          <p:val>
                                            <p:strVal val="#ppt_w"/>
                                          </p:val>
                                        </p:tav>
                                      </p:tavLst>
                                    </p:anim>
                                    <p:anim calcmode="lin" valueType="num">
                                      <p:cBhvr additive="base">
                                        <p:cTn dur="500"/>
                                        <p:tgtEl>
                                          <p:spTgt spid="125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0"/>
                                        </p:tgtEl>
                                        <p:attrNameLst>
                                          <p:attrName>style.visibility</p:attrName>
                                        </p:attrNameLst>
                                      </p:cBhvr>
                                      <p:to>
                                        <p:strVal val="visible"/>
                                      </p:to>
                                    </p:set>
                                  </p:childTnLst>
                                </p:cTn>
                              </p:par>
                              <p:par>
                                <p:cTn fill="hold" nodeType="withEffect" presetClass="entr" presetID="23" presetSubtype="16">
                                  <p:stCondLst>
                                    <p:cond delay="250"/>
                                  </p:stCondLst>
                                  <p:childTnLst>
                                    <p:set>
                                      <p:cBhvr>
                                        <p:cTn dur="1" fill="hold">
                                          <p:stCondLst>
                                            <p:cond delay="0"/>
                                          </p:stCondLst>
                                        </p:cTn>
                                        <p:tgtEl>
                                          <p:spTgt spid="1254"/>
                                        </p:tgtEl>
                                        <p:attrNameLst>
                                          <p:attrName>style.visibility</p:attrName>
                                        </p:attrNameLst>
                                      </p:cBhvr>
                                      <p:to>
                                        <p:strVal val="visible"/>
                                      </p:to>
                                    </p:set>
                                    <p:anim calcmode="lin" valueType="num">
                                      <p:cBhvr additive="base">
                                        <p:cTn dur="500"/>
                                        <p:tgtEl>
                                          <p:spTgt spid="1254"/>
                                        </p:tgtEl>
                                        <p:attrNameLst>
                                          <p:attrName>ppt_w</p:attrName>
                                        </p:attrNameLst>
                                      </p:cBhvr>
                                      <p:tavLst>
                                        <p:tav fmla="" tm="0">
                                          <p:val>
                                            <p:strVal val="0"/>
                                          </p:val>
                                        </p:tav>
                                        <p:tav fmla="" tm="100000">
                                          <p:val>
                                            <p:strVal val="#ppt_w"/>
                                          </p:val>
                                        </p:tav>
                                      </p:tavLst>
                                    </p:anim>
                                    <p:anim calcmode="lin" valueType="num">
                                      <p:cBhvr additive="base">
                                        <p:cTn dur="500"/>
                                        <p:tgtEl>
                                          <p:spTgt spid="125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1"/>
                                        </p:tgtEl>
                                        <p:attrNameLst>
                                          <p:attrName>style.visibility</p:attrName>
                                        </p:attrNameLst>
                                      </p:cBhvr>
                                      <p:to>
                                        <p:strVal val="visible"/>
                                      </p:to>
                                    </p:set>
                                  </p:childTnLst>
                                </p:cTn>
                              </p:par>
                              <p:par>
                                <p:cTn fill="hold" nodeType="withEffect" presetClass="entr" presetID="23" presetSubtype="16">
                                  <p:stCondLst>
                                    <p:cond delay="250"/>
                                  </p:stCondLst>
                                  <p:childTnLst>
                                    <p:set>
                                      <p:cBhvr>
                                        <p:cTn dur="1" fill="hold">
                                          <p:stCondLst>
                                            <p:cond delay="0"/>
                                          </p:stCondLst>
                                        </p:cTn>
                                        <p:tgtEl>
                                          <p:spTgt spid="1252"/>
                                        </p:tgtEl>
                                        <p:attrNameLst>
                                          <p:attrName>style.visibility</p:attrName>
                                        </p:attrNameLst>
                                      </p:cBhvr>
                                      <p:to>
                                        <p:strVal val="visible"/>
                                      </p:to>
                                    </p:set>
                                    <p:anim calcmode="lin" valueType="num">
                                      <p:cBhvr additive="base">
                                        <p:cTn dur="500"/>
                                        <p:tgtEl>
                                          <p:spTgt spid="1252"/>
                                        </p:tgtEl>
                                        <p:attrNameLst>
                                          <p:attrName>ppt_w</p:attrName>
                                        </p:attrNameLst>
                                      </p:cBhvr>
                                      <p:tavLst>
                                        <p:tav fmla="" tm="0">
                                          <p:val>
                                            <p:strVal val="0"/>
                                          </p:val>
                                        </p:tav>
                                        <p:tav fmla="" tm="100000">
                                          <p:val>
                                            <p:strVal val="#ppt_w"/>
                                          </p:val>
                                        </p:tav>
                                      </p:tavLst>
                                    </p:anim>
                                    <p:anim calcmode="lin" valueType="num">
                                      <p:cBhvr additive="base">
                                        <p:cTn dur="500"/>
                                        <p:tgtEl>
                                          <p:spTgt spid="125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4"/>
          <p:cNvSpPr txBox="1"/>
          <p:nvPr>
            <p:ph type="title"/>
          </p:nvPr>
        </p:nvSpPr>
        <p:spPr>
          <a:xfrm>
            <a:off x="581025" y="39932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NGSS Reference Table</a:t>
            </a:r>
            <a:endParaRPr/>
          </a:p>
        </p:txBody>
      </p:sp>
      <p:pic>
        <p:nvPicPr>
          <p:cNvPr id="286" name="Google Shape;286;p4"/>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graphicFrame>
        <p:nvGraphicFramePr>
          <p:cNvPr id="287" name="Google Shape;287;p4"/>
          <p:cNvGraphicFramePr/>
          <p:nvPr/>
        </p:nvGraphicFramePr>
        <p:xfrm>
          <a:off x="723035" y="2001654"/>
          <a:ext cx="3000000" cy="3000000"/>
        </p:xfrm>
        <a:graphic>
          <a:graphicData uri="http://schemas.openxmlformats.org/drawingml/2006/table">
            <a:tbl>
              <a:tblPr bandRow="1" firstRow="1">
                <a:noFill/>
                <a:tableStyleId>{D7F5D58C-5338-4C33-B389-4013D42DC367}</a:tableStyleId>
              </a:tblPr>
              <a:tblGrid>
                <a:gridCol w="1433700"/>
                <a:gridCol w="2864675"/>
                <a:gridCol w="2571675"/>
                <a:gridCol w="1970075"/>
                <a:gridCol w="1905800"/>
              </a:tblGrid>
              <a:tr h="370850">
                <a:tc>
                  <a:txBody>
                    <a:bodyPr/>
                    <a:lstStyle/>
                    <a:p>
                      <a:pPr indent="0" lvl="0" marL="0" marR="0" rtl="0" algn="ctr">
                        <a:lnSpc>
                          <a:spcPct val="100000"/>
                        </a:lnSpc>
                        <a:spcBef>
                          <a:spcPts val="0"/>
                        </a:spcBef>
                        <a:spcAft>
                          <a:spcPts val="0"/>
                        </a:spcAft>
                        <a:buNone/>
                      </a:pPr>
                      <a:r>
                        <a:rPr lang="en-US" sz="1800" u="none" cap="none" strike="noStrike">
                          <a:latin typeface="Tahoma"/>
                          <a:ea typeface="Tahoma"/>
                          <a:cs typeface="Tahoma"/>
                          <a:sym typeface="Tahoma"/>
                        </a:rPr>
                        <a:t>Grade Level</a:t>
                      </a:r>
                      <a:endParaRPr/>
                    </a:p>
                  </a:txBody>
                  <a:tcPr marT="45725" marB="45725" marR="91450" marL="91450" anchor="ctr">
                    <a:solidFill>
                      <a:srgbClr val="7030A0"/>
                    </a:solidFill>
                  </a:tcPr>
                </a:tc>
                <a:tc>
                  <a:txBody>
                    <a:bodyPr/>
                    <a:lstStyle/>
                    <a:p>
                      <a:pPr indent="0" lvl="0" marL="0" marR="0" rtl="0" algn="ctr">
                        <a:lnSpc>
                          <a:spcPct val="100000"/>
                        </a:lnSpc>
                        <a:spcBef>
                          <a:spcPts val="0"/>
                        </a:spcBef>
                        <a:spcAft>
                          <a:spcPts val="0"/>
                        </a:spcAft>
                        <a:buNone/>
                      </a:pPr>
                      <a:r>
                        <a:rPr lang="en-US" sz="1800" u="none" cap="none" strike="noStrike">
                          <a:latin typeface="Tahoma"/>
                          <a:ea typeface="Tahoma"/>
                          <a:cs typeface="Tahoma"/>
                          <a:sym typeface="Tahoma"/>
                        </a:rPr>
                        <a:t>Area</a:t>
                      </a:r>
                      <a:endParaRPr/>
                    </a:p>
                  </a:txBody>
                  <a:tcPr marT="45725" marB="45725" marR="91450" marL="91450" anchor="ctr">
                    <a:solidFill>
                      <a:srgbClr val="7030A0"/>
                    </a:solidFill>
                  </a:tcPr>
                </a:tc>
                <a:tc>
                  <a:txBody>
                    <a:bodyPr/>
                    <a:lstStyle/>
                    <a:p>
                      <a:pPr indent="0" lvl="0" marL="0" marR="0" rtl="0" algn="ctr">
                        <a:lnSpc>
                          <a:spcPct val="100000"/>
                        </a:lnSpc>
                        <a:spcBef>
                          <a:spcPts val="0"/>
                        </a:spcBef>
                        <a:spcAft>
                          <a:spcPts val="0"/>
                        </a:spcAft>
                        <a:buNone/>
                      </a:pPr>
                      <a:r>
                        <a:rPr lang="en-US" sz="1800" u="none" cap="none" strike="noStrike">
                          <a:latin typeface="Tahoma"/>
                          <a:ea typeface="Tahoma"/>
                          <a:cs typeface="Tahoma"/>
                          <a:sym typeface="Tahoma"/>
                        </a:rPr>
                        <a:t>Topic</a:t>
                      </a:r>
                      <a:endParaRPr/>
                    </a:p>
                  </a:txBody>
                  <a:tcPr marT="45725" marB="45725" marR="91450" marL="91450" anchor="ctr">
                    <a:solidFill>
                      <a:srgbClr val="7030A0"/>
                    </a:solidFill>
                  </a:tcPr>
                </a:tc>
                <a:tc>
                  <a:txBody>
                    <a:bodyPr/>
                    <a:lstStyle/>
                    <a:p>
                      <a:pPr indent="0" lvl="0" marL="0" marR="0" rtl="0" algn="ctr">
                        <a:lnSpc>
                          <a:spcPct val="100000"/>
                        </a:lnSpc>
                        <a:spcBef>
                          <a:spcPts val="0"/>
                        </a:spcBef>
                        <a:spcAft>
                          <a:spcPts val="0"/>
                        </a:spcAft>
                        <a:buNone/>
                      </a:pPr>
                      <a:r>
                        <a:rPr lang="en-US" sz="1800" u="none" cap="none" strike="noStrike">
                          <a:latin typeface="Tahoma"/>
                          <a:ea typeface="Tahoma"/>
                          <a:cs typeface="Tahoma"/>
                          <a:sym typeface="Tahoma"/>
                        </a:rPr>
                        <a:t>NGSS Requirement</a:t>
                      </a:r>
                      <a:endParaRPr/>
                    </a:p>
                  </a:txBody>
                  <a:tcPr marT="45725" marB="45725" marR="91450" marL="91450" anchor="ctr">
                    <a:solidFill>
                      <a:srgbClr val="7030A0"/>
                    </a:solidFill>
                  </a:tcPr>
                </a:tc>
                <a:tc>
                  <a:txBody>
                    <a:bodyPr/>
                    <a:lstStyle/>
                    <a:p>
                      <a:pPr indent="0" lvl="0" marL="0" marR="0" rtl="0" algn="ctr">
                        <a:lnSpc>
                          <a:spcPct val="100000"/>
                        </a:lnSpc>
                        <a:spcBef>
                          <a:spcPts val="0"/>
                        </a:spcBef>
                        <a:spcAft>
                          <a:spcPts val="0"/>
                        </a:spcAft>
                        <a:buNone/>
                      </a:pPr>
                      <a:r>
                        <a:rPr lang="en-US" sz="1800" u="none" cap="none" strike="noStrike">
                          <a:latin typeface="Tahoma"/>
                          <a:ea typeface="Tahoma"/>
                          <a:cs typeface="Tahoma"/>
                          <a:sym typeface="Tahoma"/>
                        </a:rPr>
                        <a:t>Lessons</a:t>
                      </a:r>
                      <a:endParaRPr/>
                    </a:p>
                  </a:txBody>
                  <a:tcPr marT="45725" marB="45725" marR="91450" marL="91450" anchor="ctr">
                    <a:solidFill>
                      <a:srgbClr val="7030A0"/>
                    </a:solidFill>
                  </a:tcPr>
                </a:tc>
              </a:tr>
              <a:tr h="457200">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K</a:t>
                      </a:r>
                      <a:endParaRPr/>
                    </a:p>
                  </a:txBody>
                  <a:tcPr marT="45725" marB="45725" marR="91450" marL="91450" anchor="ctr">
                    <a:solidFill>
                      <a:srgbClr val="E0C1FF"/>
                    </a:solidFill>
                  </a:tcPr>
                </a:tc>
                <a:tc>
                  <a:txBody>
                    <a:bodyPr/>
                    <a:lstStyle/>
                    <a:p>
                      <a:pPr indent="0" lvl="0" marL="0" marR="0" rtl="0" algn="ctr">
                        <a:lnSpc>
                          <a:spcPct val="100000"/>
                        </a:lnSpc>
                        <a:spcBef>
                          <a:spcPts val="0"/>
                        </a:spcBef>
                        <a:spcAft>
                          <a:spcPts val="0"/>
                        </a:spcAft>
                        <a:buNone/>
                      </a:pPr>
                      <a:r>
                        <a:rPr b="0" lang="en-US" sz="1600" u="none" cap="none" strike="noStrike">
                          <a:latin typeface="Tahoma"/>
                          <a:ea typeface="Tahoma"/>
                          <a:cs typeface="Tahoma"/>
                          <a:sym typeface="Tahoma"/>
                        </a:rPr>
                        <a:t>Physical Science</a:t>
                      </a:r>
                      <a:endParaRPr/>
                    </a:p>
                  </a:txBody>
                  <a:tcPr marT="45725" marB="45725" marR="91450" marL="91450" anchor="ctr">
                    <a:solidFill>
                      <a:srgbClr val="E0C1FF"/>
                    </a:solidFill>
                  </a:tcPr>
                </a:tc>
                <a:tc>
                  <a:txBody>
                    <a:bodyPr/>
                    <a:lstStyle/>
                    <a:p>
                      <a:pPr indent="0" lvl="0" marL="0" marR="0" rtl="0" algn="ctr">
                        <a:lnSpc>
                          <a:spcPct val="100000"/>
                        </a:lnSpc>
                        <a:spcBef>
                          <a:spcPts val="0"/>
                        </a:spcBef>
                        <a:spcAft>
                          <a:spcPts val="0"/>
                        </a:spcAft>
                        <a:buNone/>
                      </a:pPr>
                      <a:r>
                        <a:rPr b="0" lang="en-US" sz="1400" u="none" cap="none" strike="noStrike">
                          <a:latin typeface="Tahoma"/>
                          <a:ea typeface="Tahoma"/>
                          <a:cs typeface="Tahoma"/>
                          <a:sym typeface="Tahoma"/>
                        </a:rPr>
                        <a:t>Motion &amp; Stability: Forces &amp; Interactions</a:t>
                      </a:r>
                      <a:endParaRPr/>
                    </a:p>
                  </a:txBody>
                  <a:tcPr marT="45725" marB="45725" marR="91450" marL="91450" anchor="ctr">
                    <a:solidFill>
                      <a:srgbClr val="E0C1FF"/>
                    </a:solidFill>
                  </a:tcPr>
                </a:tc>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K-PS2</a:t>
                      </a:r>
                      <a:endParaRPr/>
                    </a:p>
                  </a:txBody>
                  <a:tcPr marT="45725" marB="45725" marR="91450" marL="91450" anchor="ctr">
                    <a:solidFill>
                      <a:srgbClr val="E0C1FF"/>
                    </a:solidFill>
                  </a:tcPr>
                </a:tc>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Lesson 1</a:t>
                      </a:r>
                      <a:endParaRPr/>
                    </a:p>
                  </a:txBody>
                  <a:tcPr marT="45725" marB="45725" marR="91450" marL="91450" anchor="ctr">
                    <a:solidFill>
                      <a:srgbClr val="E0C1FF"/>
                    </a:solidFill>
                  </a:tcPr>
                </a:tc>
              </a:tr>
              <a:tr h="457200">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rPr b="0" lang="en-US" sz="1600" u="none" cap="none" strike="noStrike">
                          <a:latin typeface="Tahoma"/>
                          <a:ea typeface="Tahoma"/>
                          <a:cs typeface="Tahoma"/>
                          <a:sym typeface="Tahoma"/>
                        </a:rPr>
                        <a:t>Physical Science</a:t>
                      </a:r>
                      <a:endParaRPr/>
                    </a:p>
                  </a:txBody>
                  <a:tcPr marT="45725" marB="45725" marR="91450" marL="91450" anchor="ctr"/>
                </a:tc>
                <a:tc>
                  <a:txBody>
                    <a:bodyPr/>
                    <a:lstStyle/>
                    <a:p>
                      <a:pPr indent="0" lvl="0" marL="0" marR="0" rtl="0" algn="ctr">
                        <a:lnSpc>
                          <a:spcPct val="100000"/>
                        </a:lnSpc>
                        <a:spcBef>
                          <a:spcPts val="0"/>
                        </a:spcBef>
                        <a:spcAft>
                          <a:spcPts val="0"/>
                        </a:spcAft>
                        <a:buNone/>
                      </a:pPr>
                      <a:r>
                        <a:rPr b="0" lang="en-US" sz="1400" u="none" cap="none" strike="noStrike">
                          <a:latin typeface="Tahoma"/>
                          <a:ea typeface="Tahoma"/>
                          <a:cs typeface="Tahoma"/>
                          <a:sym typeface="Tahoma"/>
                        </a:rPr>
                        <a:t>Waves and their Applications in Technologies for Information Transfer</a:t>
                      </a:r>
                      <a:endParaRPr/>
                    </a:p>
                  </a:txBody>
                  <a:tcPr marT="45725" marB="45725" marR="91450" marL="91450" anchor="ctr"/>
                </a:tc>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1-PS4</a:t>
                      </a:r>
                      <a:endParaRPr/>
                    </a:p>
                  </a:txBody>
                  <a:tcPr marT="45725" marB="45725" marR="91450" marL="91450" anchor="ctr"/>
                </a:tc>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Lesson 3</a:t>
                      </a:r>
                      <a:endParaRPr/>
                    </a:p>
                  </a:txBody>
                  <a:tcPr marT="45725" marB="45725" marR="91450" marL="91450" anchor="ctr"/>
                </a:tc>
              </a:tr>
              <a:tr h="457200">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2</a:t>
                      </a:r>
                      <a:endParaRPr/>
                    </a:p>
                  </a:txBody>
                  <a:tcPr marT="45725" marB="45725" marR="91450" marL="91450" anchor="ctr">
                    <a:solidFill>
                      <a:srgbClr val="E0C1FF"/>
                    </a:solidFill>
                  </a:tcPr>
                </a:tc>
                <a:tc>
                  <a:txBody>
                    <a:bodyPr/>
                    <a:lstStyle/>
                    <a:p>
                      <a:pPr indent="0" lvl="0" marL="0" marR="0" rtl="0" algn="ctr">
                        <a:lnSpc>
                          <a:spcPct val="100000"/>
                        </a:lnSpc>
                        <a:spcBef>
                          <a:spcPts val="0"/>
                        </a:spcBef>
                        <a:spcAft>
                          <a:spcPts val="0"/>
                        </a:spcAft>
                        <a:buNone/>
                      </a:pPr>
                      <a:r>
                        <a:rPr b="0" lang="en-US" sz="1600" u="none" cap="none" strike="noStrike">
                          <a:latin typeface="Tahoma"/>
                          <a:ea typeface="Tahoma"/>
                          <a:cs typeface="Tahoma"/>
                          <a:sym typeface="Tahoma"/>
                        </a:rPr>
                        <a:t>Physical Science</a:t>
                      </a:r>
                      <a:endParaRPr/>
                    </a:p>
                  </a:txBody>
                  <a:tcPr marT="45725" marB="45725" marR="91450" marL="91450" anchor="ctr">
                    <a:solidFill>
                      <a:srgbClr val="E0C1FF"/>
                    </a:solidFill>
                  </a:tcPr>
                </a:tc>
                <a:tc>
                  <a:txBody>
                    <a:bodyPr/>
                    <a:lstStyle/>
                    <a:p>
                      <a:pPr indent="0" lvl="0" marL="0" marR="0" rtl="0" algn="ctr">
                        <a:lnSpc>
                          <a:spcPct val="100000"/>
                        </a:lnSpc>
                        <a:spcBef>
                          <a:spcPts val="0"/>
                        </a:spcBef>
                        <a:spcAft>
                          <a:spcPts val="0"/>
                        </a:spcAft>
                        <a:buNone/>
                      </a:pPr>
                      <a:r>
                        <a:rPr b="0" lang="en-US" sz="1400" u="none" cap="none" strike="noStrike">
                          <a:latin typeface="Tahoma"/>
                          <a:ea typeface="Tahoma"/>
                          <a:cs typeface="Tahoma"/>
                          <a:sym typeface="Tahoma"/>
                        </a:rPr>
                        <a:t>Matter and its Interactions</a:t>
                      </a:r>
                      <a:endParaRPr/>
                    </a:p>
                  </a:txBody>
                  <a:tcPr marT="45725" marB="45725" marR="91450" marL="91450" anchor="ctr">
                    <a:solidFill>
                      <a:srgbClr val="E0C1FF"/>
                    </a:solidFill>
                  </a:tcPr>
                </a:tc>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2-PS1</a:t>
                      </a:r>
                      <a:endParaRPr/>
                    </a:p>
                  </a:txBody>
                  <a:tcPr marT="45725" marB="45725" marR="91450" marL="91450" anchor="ctr">
                    <a:solidFill>
                      <a:srgbClr val="E0C1FF"/>
                    </a:solidFill>
                  </a:tcPr>
                </a:tc>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Lesson 1</a:t>
                      </a:r>
                      <a:endParaRPr/>
                    </a:p>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Lesson 2</a:t>
                      </a:r>
                      <a:endParaRPr/>
                    </a:p>
                  </a:txBody>
                  <a:tcPr marT="45725" marB="45725" marR="91450" marL="91450" anchor="ctr">
                    <a:solidFill>
                      <a:srgbClr val="E0C1FF"/>
                    </a:solidFill>
                  </a:tcPr>
                </a:tc>
              </a:tr>
              <a:tr h="370850">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K-2</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600"/>
                        <a:buFont typeface="Tahoma"/>
                        <a:buNone/>
                      </a:pPr>
                      <a:r>
                        <a:rPr b="0" lang="en-US" sz="1600" u="none" cap="none" strike="noStrike">
                          <a:latin typeface="Tahoma"/>
                          <a:ea typeface="Tahoma"/>
                          <a:cs typeface="Tahoma"/>
                          <a:sym typeface="Tahoma"/>
                        </a:rPr>
                        <a:t>Engineering, Technology &amp; Science</a:t>
                      </a:r>
                      <a:endParaRPr/>
                    </a:p>
                  </a:txBody>
                  <a:tcPr marT="45725" marB="45725" marR="91450" marL="91450" anchor="ctr"/>
                </a:tc>
                <a:tc>
                  <a:txBody>
                    <a:bodyPr/>
                    <a:lstStyle/>
                    <a:p>
                      <a:pPr indent="0" lvl="0" marL="0" marR="0" rtl="0" algn="ctr">
                        <a:lnSpc>
                          <a:spcPct val="100000"/>
                        </a:lnSpc>
                        <a:spcBef>
                          <a:spcPts val="0"/>
                        </a:spcBef>
                        <a:spcAft>
                          <a:spcPts val="0"/>
                        </a:spcAft>
                        <a:buNone/>
                      </a:pPr>
                      <a:r>
                        <a:rPr b="0" lang="en-US" sz="1400" u="none" cap="none" strike="noStrike">
                          <a:latin typeface="Tahoma"/>
                          <a:ea typeface="Tahoma"/>
                          <a:cs typeface="Tahoma"/>
                          <a:sym typeface="Tahoma"/>
                        </a:rPr>
                        <a:t>Engineering Design</a:t>
                      </a:r>
                      <a:endParaRPr/>
                    </a:p>
                  </a:txBody>
                  <a:tcPr marT="45725" marB="45725" marR="91450" marL="91450" anchor="ctr"/>
                </a:tc>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K-2-ETS1</a:t>
                      </a:r>
                      <a:endParaRPr/>
                    </a:p>
                  </a:txBody>
                  <a:tcPr marT="45725" marB="45725" marR="91450" marL="91450" anchor="ctr"/>
                </a:tc>
                <a:tc>
                  <a:txBody>
                    <a:bodyPr/>
                    <a:lstStyle/>
                    <a:p>
                      <a:pPr indent="0" lvl="0" marL="0" marR="0" rtl="0" algn="ctr">
                        <a:lnSpc>
                          <a:spcPct val="100000"/>
                        </a:lnSpc>
                        <a:spcBef>
                          <a:spcPts val="0"/>
                        </a:spcBef>
                        <a:spcAft>
                          <a:spcPts val="0"/>
                        </a:spcAft>
                        <a:buNone/>
                      </a:pPr>
                      <a:r>
                        <a:rPr b="1" lang="en-US" sz="1600" u="none" cap="none" strike="noStrike">
                          <a:latin typeface="Tahoma"/>
                          <a:ea typeface="Tahoma"/>
                          <a:cs typeface="Tahoma"/>
                          <a:sym typeface="Tahoma"/>
                        </a:rPr>
                        <a:t>Lessons 1-4</a:t>
                      </a:r>
                      <a:endParaRPr/>
                    </a:p>
                  </a:txBody>
                  <a:tcPr marT="45725" marB="45725" marR="91450" marL="91450" anchor="ctr"/>
                </a:tc>
              </a:tr>
            </a:tbl>
          </a:graphicData>
        </a:graphic>
      </p:graphicFrame>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250"/>
                                        <p:tgtEl>
                                          <p:spTgt spid="285"/>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2" name="Shape 292"/>
        <p:cNvGrpSpPr/>
        <p:nvPr/>
      </p:nvGrpSpPr>
      <p:grpSpPr>
        <a:xfrm>
          <a:off x="0" y="0"/>
          <a:ext cx="0" cy="0"/>
          <a:chOff x="0" y="0"/>
          <a:chExt cx="0" cy="0"/>
        </a:xfrm>
      </p:grpSpPr>
      <p:sp>
        <p:nvSpPr>
          <p:cNvPr id="293" name="Google Shape;293;p5"/>
          <p:cNvSpPr txBox="1"/>
          <p:nvPr>
            <p:ph type="title"/>
          </p:nvPr>
        </p:nvSpPr>
        <p:spPr>
          <a:xfrm>
            <a:off x="342900" y="400051"/>
            <a:ext cx="10515600" cy="10717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  Table of Contents</a:t>
            </a:r>
            <a:endParaRPr/>
          </a:p>
        </p:txBody>
      </p:sp>
      <p:sp>
        <p:nvSpPr>
          <p:cNvPr id="294" name="Google Shape;294;p5"/>
          <p:cNvSpPr txBox="1"/>
          <p:nvPr>
            <p:ph idx="1" type="body"/>
          </p:nvPr>
        </p:nvSpPr>
        <p:spPr>
          <a:xfrm>
            <a:off x="533210" y="1741399"/>
            <a:ext cx="10958785" cy="3698110"/>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400"/>
              <a:buFont typeface="Noto Sans Symbols"/>
              <a:buChar char="▪"/>
            </a:pPr>
            <a:r>
              <a:rPr b="1" lang="en-US" sz="2400">
                <a:latin typeface="Tahoma"/>
                <a:ea typeface="Tahoma"/>
                <a:cs typeface="Tahoma"/>
                <a:sym typeface="Tahoma"/>
              </a:rPr>
              <a:t>Curriculum Lessons</a:t>
            </a:r>
            <a:endParaRPr/>
          </a:p>
          <a:p>
            <a:pPr indent="-127000" lvl="1" marL="342900" rtl="0" algn="l">
              <a:lnSpc>
                <a:spcPct val="90000"/>
              </a:lnSpc>
              <a:spcBef>
                <a:spcPts val="500"/>
              </a:spcBef>
              <a:spcAft>
                <a:spcPts val="0"/>
              </a:spcAft>
              <a:buClr>
                <a:schemeClr val="dk1"/>
              </a:buClr>
              <a:buSzPts val="2000"/>
              <a:buChar char="•"/>
            </a:pPr>
            <a:r>
              <a:rPr lang="en-US" sz="2000">
                <a:latin typeface="Tahoma"/>
                <a:ea typeface="Tahoma"/>
                <a:cs typeface="Tahoma"/>
                <a:sym typeface="Tahoma"/>
              </a:rPr>
              <a:t>Lesson 1 – Building Fundamentals</a:t>
            </a:r>
            <a:endParaRPr/>
          </a:p>
          <a:p>
            <a:pPr indent="-127000" lvl="1" marL="342900" rtl="0" algn="l">
              <a:lnSpc>
                <a:spcPct val="90000"/>
              </a:lnSpc>
              <a:spcBef>
                <a:spcPts val="500"/>
              </a:spcBef>
              <a:spcAft>
                <a:spcPts val="0"/>
              </a:spcAft>
              <a:buClr>
                <a:schemeClr val="dk1"/>
              </a:buClr>
              <a:buSzPts val="2000"/>
              <a:buChar char="•"/>
            </a:pPr>
            <a:r>
              <a:rPr lang="en-US" sz="2000">
                <a:latin typeface="Tahoma"/>
                <a:ea typeface="Tahoma"/>
                <a:cs typeface="Tahoma"/>
                <a:sym typeface="Tahoma"/>
              </a:rPr>
              <a:t>Lesson 2 – Electricity &amp; Circuits</a:t>
            </a:r>
            <a:endParaRPr/>
          </a:p>
          <a:p>
            <a:pPr indent="-127000" lvl="1" marL="342900" rtl="0" algn="l">
              <a:lnSpc>
                <a:spcPct val="90000"/>
              </a:lnSpc>
              <a:spcBef>
                <a:spcPts val="500"/>
              </a:spcBef>
              <a:spcAft>
                <a:spcPts val="0"/>
              </a:spcAft>
              <a:buClr>
                <a:schemeClr val="dk1"/>
              </a:buClr>
              <a:buSzPts val="2000"/>
              <a:buChar char="•"/>
            </a:pPr>
            <a:r>
              <a:rPr lang="en-US" sz="2000">
                <a:latin typeface="Tahoma"/>
                <a:ea typeface="Tahoma"/>
                <a:cs typeface="Tahoma"/>
                <a:sym typeface="Tahoma"/>
              </a:rPr>
              <a:t>Lesson 3 – Light</a:t>
            </a:r>
            <a:endParaRPr/>
          </a:p>
          <a:p>
            <a:pPr indent="-127000" lvl="1" marL="342900" rtl="0" algn="l">
              <a:lnSpc>
                <a:spcPct val="90000"/>
              </a:lnSpc>
              <a:spcBef>
                <a:spcPts val="500"/>
              </a:spcBef>
              <a:spcAft>
                <a:spcPts val="0"/>
              </a:spcAft>
              <a:buClr>
                <a:schemeClr val="dk1"/>
              </a:buClr>
              <a:buSzPts val="2000"/>
              <a:buChar char="•"/>
            </a:pPr>
            <a:r>
              <a:rPr lang="en-US" sz="2000">
                <a:latin typeface="Tahoma"/>
                <a:ea typeface="Tahoma"/>
                <a:cs typeface="Tahoma"/>
                <a:sym typeface="Tahoma"/>
              </a:rPr>
              <a:t>Lesson 4 – Motors &amp; Gears</a:t>
            </a:r>
            <a:endParaRPr/>
          </a:p>
          <a:p>
            <a:pPr indent="-28575" lvl="2" marL="1031875" rtl="0" algn="l">
              <a:lnSpc>
                <a:spcPct val="100000"/>
              </a:lnSpc>
              <a:spcBef>
                <a:spcPts val="500"/>
              </a:spcBef>
              <a:spcAft>
                <a:spcPts val="0"/>
              </a:spcAft>
              <a:buClr>
                <a:schemeClr val="dk1"/>
              </a:buClr>
              <a:buSzPts val="1400"/>
              <a:buFont typeface="Tahoma"/>
              <a:buNone/>
            </a:pPr>
            <a:r>
              <a:t/>
            </a:r>
            <a:endParaRPr sz="1400">
              <a:latin typeface="Tahoma"/>
              <a:ea typeface="Tahoma"/>
              <a:cs typeface="Tahoma"/>
              <a:sym typeface="Tahoma"/>
            </a:endParaRPr>
          </a:p>
        </p:txBody>
      </p:sp>
      <p:pic>
        <p:nvPicPr>
          <p:cNvPr id="295" name="Google Shape;295;p5"/>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25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
                                            <p:txEl>
                                              <p:pRg end="0" st="0"/>
                                            </p:txEl>
                                          </p:spTgt>
                                        </p:tgtEl>
                                        <p:attrNameLst>
                                          <p:attrName>style.visibility</p:attrName>
                                        </p:attrNameLst>
                                      </p:cBhvr>
                                      <p:to>
                                        <p:strVal val="visible"/>
                                      </p:to>
                                    </p:set>
                                    <p:anim calcmode="lin" valueType="num">
                                      <p:cBhvr additive="base">
                                        <p:cTn dur="500"/>
                                        <p:tgtEl>
                                          <p:spTgt spid="29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
                                            <p:txEl>
                                              <p:pRg end="1" st="1"/>
                                            </p:txEl>
                                          </p:spTgt>
                                        </p:tgtEl>
                                        <p:attrNameLst>
                                          <p:attrName>style.visibility</p:attrName>
                                        </p:attrNameLst>
                                      </p:cBhvr>
                                      <p:to>
                                        <p:strVal val="visible"/>
                                      </p:to>
                                    </p:set>
                                    <p:anim calcmode="lin" valueType="num">
                                      <p:cBhvr additive="base">
                                        <p:cTn dur="500"/>
                                        <p:tgtEl>
                                          <p:spTgt spid="29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
                                            <p:txEl>
                                              <p:pRg end="2" st="2"/>
                                            </p:txEl>
                                          </p:spTgt>
                                        </p:tgtEl>
                                        <p:attrNameLst>
                                          <p:attrName>style.visibility</p:attrName>
                                        </p:attrNameLst>
                                      </p:cBhvr>
                                      <p:to>
                                        <p:strVal val="visible"/>
                                      </p:to>
                                    </p:set>
                                    <p:anim calcmode="lin" valueType="num">
                                      <p:cBhvr additive="base">
                                        <p:cTn dur="500"/>
                                        <p:tgtEl>
                                          <p:spTgt spid="29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
                                            <p:txEl>
                                              <p:pRg end="3" st="3"/>
                                            </p:txEl>
                                          </p:spTgt>
                                        </p:tgtEl>
                                        <p:attrNameLst>
                                          <p:attrName>style.visibility</p:attrName>
                                        </p:attrNameLst>
                                      </p:cBhvr>
                                      <p:to>
                                        <p:strVal val="visible"/>
                                      </p:to>
                                    </p:set>
                                    <p:anim calcmode="lin" valueType="num">
                                      <p:cBhvr additive="base">
                                        <p:cTn dur="500"/>
                                        <p:tgtEl>
                                          <p:spTgt spid="294">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
                                            <p:txEl>
                                              <p:pRg end="4" st="4"/>
                                            </p:txEl>
                                          </p:spTgt>
                                        </p:tgtEl>
                                        <p:attrNameLst>
                                          <p:attrName>style.visibility</p:attrName>
                                        </p:attrNameLst>
                                      </p:cBhvr>
                                      <p:to>
                                        <p:strVal val="visible"/>
                                      </p:to>
                                    </p:set>
                                    <p:anim calcmode="lin" valueType="num">
                                      <p:cBhvr additive="base">
                                        <p:cTn dur="500"/>
                                        <p:tgtEl>
                                          <p:spTgt spid="294">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4">
                                            <p:txEl>
                                              <p:pRg end="5" st="5"/>
                                            </p:txEl>
                                          </p:spTgt>
                                        </p:tgtEl>
                                        <p:attrNameLst>
                                          <p:attrName>style.visibility</p:attrName>
                                        </p:attrNameLst>
                                      </p:cBhvr>
                                      <p:to>
                                        <p:strVal val="visible"/>
                                      </p:to>
                                    </p:set>
                                    <p:anim calcmode="lin" valueType="num">
                                      <p:cBhvr additive="base">
                                        <p:cTn dur="500"/>
                                        <p:tgtEl>
                                          <p:spTgt spid="294">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9" name="Shape 299"/>
        <p:cNvGrpSpPr/>
        <p:nvPr/>
      </p:nvGrpSpPr>
      <p:grpSpPr>
        <a:xfrm>
          <a:off x="0" y="0"/>
          <a:ext cx="0" cy="0"/>
          <a:chOff x="0" y="0"/>
          <a:chExt cx="0" cy="0"/>
        </a:xfrm>
      </p:grpSpPr>
      <p:sp>
        <p:nvSpPr>
          <p:cNvPr id="300" name="Google Shape;300;p6"/>
          <p:cNvSpPr txBox="1"/>
          <p:nvPr>
            <p:ph type="ctrTitle"/>
          </p:nvPr>
        </p:nvSpPr>
        <p:spPr>
          <a:xfrm>
            <a:off x="987213" y="678891"/>
            <a:ext cx="9871587" cy="84408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7030A0"/>
              </a:buClr>
              <a:buSzPts val="4400"/>
              <a:buFont typeface="Tahoma"/>
              <a:buNone/>
            </a:pPr>
            <a:r>
              <a:rPr b="1" lang="en-US" sz="4400">
                <a:solidFill>
                  <a:srgbClr val="7030A0"/>
                </a:solidFill>
                <a:latin typeface="Tahoma"/>
                <a:ea typeface="Tahoma"/>
                <a:cs typeface="Tahoma"/>
                <a:sym typeface="Tahoma"/>
              </a:rPr>
              <a:t>Lesson 1 – Building Fundamentals</a:t>
            </a:r>
            <a:endParaRPr/>
          </a:p>
        </p:txBody>
      </p:sp>
      <p:pic>
        <p:nvPicPr>
          <p:cNvPr id="301" name="Google Shape;301;p6"/>
          <p:cNvPicPr preferRelativeResize="0"/>
          <p:nvPr/>
        </p:nvPicPr>
        <p:blipFill rotWithShape="1">
          <a:blip r:embed="rId4">
            <a:alphaModFix/>
          </a:blip>
          <a:srcRect b="0" l="0" r="0" t="0"/>
          <a:stretch/>
        </p:blipFill>
        <p:spPr>
          <a:xfrm>
            <a:off x="5408304" y="4310657"/>
            <a:ext cx="1258966" cy="1806719"/>
          </a:xfrm>
          <a:prstGeom prst="rect">
            <a:avLst/>
          </a:prstGeom>
          <a:noFill/>
          <a:ln>
            <a:noFill/>
          </a:ln>
        </p:spPr>
      </p:pic>
      <p:grpSp>
        <p:nvGrpSpPr>
          <p:cNvPr id="302" name="Google Shape;302;p6"/>
          <p:cNvGrpSpPr/>
          <p:nvPr/>
        </p:nvGrpSpPr>
        <p:grpSpPr>
          <a:xfrm>
            <a:off x="4149969" y="3125694"/>
            <a:ext cx="3938954" cy="777487"/>
            <a:chOff x="4913324" y="3716125"/>
            <a:chExt cx="2651741" cy="765296"/>
          </a:xfrm>
        </p:grpSpPr>
        <p:sp>
          <p:nvSpPr>
            <p:cNvPr id="303" name="Google Shape;303;p6"/>
            <p:cNvSpPr/>
            <p:nvPr/>
          </p:nvSpPr>
          <p:spPr>
            <a:xfrm>
              <a:off x="4913324" y="3716125"/>
              <a:ext cx="2619956" cy="765296"/>
            </a:xfrm>
            <a:prstGeom prst="wedgeRoundRectCallout">
              <a:avLst>
                <a:gd fmla="val -5788" name="adj1"/>
                <a:gd fmla="val 153482" name="adj2"/>
                <a:gd fmla="val 16667" name="adj3"/>
              </a:avLst>
            </a:prstGeom>
            <a:solidFill>
              <a:schemeClr val="lt1"/>
            </a:solid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6"/>
            <p:cNvSpPr txBox="1"/>
            <p:nvPr/>
          </p:nvSpPr>
          <p:spPr>
            <a:xfrm>
              <a:off x="4945109" y="3716125"/>
              <a:ext cx="2619956" cy="333245"/>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rgbClr val="0000FF"/>
                  </a:solidFill>
                  <a:latin typeface="Calibri"/>
                  <a:ea typeface="Calibri"/>
                  <a:cs typeface="Calibri"/>
                  <a:sym typeface="Calibri"/>
                </a:rPr>
                <a:t>Seymour Says: </a:t>
              </a:r>
              <a:r>
                <a:rPr b="1" lang="en-US" sz="1400">
                  <a:solidFill>
                    <a:schemeClr val="dk1"/>
                  </a:solidFill>
                  <a:latin typeface="Calibri"/>
                  <a:ea typeface="Calibri"/>
                  <a:cs typeface="Calibri"/>
                  <a:sym typeface="Calibri"/>
                </a:rPr>
                <a:t>What is the tallest building? </a:t>
              </a:r>
              <a:endParaRPr/>
            </a:p>
          </p:txBody>
        </p:sp>
      </p:grpSp>
      <p:sp>
        <p:nvSpPr>
          <p:cNvPr id="305" name="Google Shape;305;p6"/>
          <p:cNvSpPr txBox="1"/>
          <p:nvPr/>
        </p:nvSpPr>
        <p:spPr>
          <a:xfrm>
            <a:off x="4399780" y="2007002"/>
            <a:ext cx="420197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Lesson length: </a:t>
            </a:r>
            <a:r>
              <a:rPr lang="en-US" sz="1800">
                <a:solidFill>
                  <a:schemeClr val="dk1"/>
                </a:solidFill>
                <a:latin typeface="Calibri"/>
                <a:ea typeface="Calibri"/>
                <a:cs typeface="Calibri"/>
                <a:sym typeface="Calibri"/>
              </a:rPr>
              <a:t>40 Min</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Key Learning: </a:t>
            </a:r>
            <a:r>
              <a:rPr lang="en-US" sz="1800">
                <a:solidFill>
                  <a:schemeClr val="dk1"/>
                </a:solidFill>
                <a:latin typeface="Calibri"/>
                <a:ea typeface="Calibri"/>
                <a:cs typeface="Calibri"/>
                <a:sym typeface="Calibri"/>
              </a:rPr>
              <a:t>Structures &amp; Forces</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NGSS Area: </a:t>
            </a:r>
            <a:r>
              <a:rPr lang="en-US" sz="1800">
                <a:solidFill>
                  <a:schemeClr val="dk1"/>
                </a:solidFill>
                <a:latin typeface="Calibri"/>
                <a:ea typeface="Calibri"/>
                <a:cs typeface="Calibri"/>
                <a:sym typeface="Calibri"/>
              </a:rPr>
              <a:t>K-PS2, 2-PS1, K-2-ETS1</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6"/>
          <p:cNvSpPr txBox="1"/>
          <p:nvPr/>
        </p:nvSpPr>
        <p:spPr>
          <a:xfrm>
            <a:off x="4276864" y="3553734"/>
            <a:ext cx="396744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The library…because it has the most stories!!!</a:t>
            </a:r>
            <a:endParaRPr/>
          </a:p>
        </p:txBody>
      </p:sp>
      <p:pic>
        <p:nvPicPr>
          <p:cNvPr descr="Chart&#10;&#10;Description automatically generated with medium confidence" id="307" name="Google Shape;307;p6"/>
          <p:cNvPicPr preferRelativeResize="0"/>
          <p:nvPr/>
        </p:nvPicPr>
        <p:blipFill rotWithShape="1">
          <a:blip r:embed="rId5">
            <a:alphaModFix/>
          </a:blip>
          <a:srcRect b="0" l="0" r="0" t="0"/>
          <a:stretch/>
        </p:blipFill>
        <p:spPr>
          <a:xfrm>
            <a:off x="503327" y="2294467"/>
            <a:ext cx="3432383" cy="3432383"/>
          </a:xfrm>
          <a:prstGeom prst="rect">
            <a:avLst/>
          </a:prstGeom>
          <a:noFill/>
          <a:ln>
            <a:noFill/>
          </a:ln>
        </p:spPr>
      </p:pic>
      <p:pic>
        <p:nvPicPr>
          <p:cNvPr id="308" name="Google Shape;308;p6"/>
          <p:cNvPicPr preferRelativeResize="0"/>
          <p:nvPr/>
        </p:nvPicPr>
        <p:blipFill rotWithShape="1">
          <a:blip r:embed="rId6">
            <a:alphaModFix/>
          </a:blip>
          <a:srcRect b="0" l="0" r="0" t="0"/>
          <a:stretch/>
        </p:blipFill>
        <p:spPr>
          <a:xfrm>
            <a:off x="8244306" y="1736367"/>
            <a:ext cx="3573673" cy="604775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250"/>
                                        <p:tgtEl>
                                          <p:spTgt spid="300"/>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20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2000"/>
                                        <p:tgtEl>
                                          <p:spTgt spid="308"/>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822"/>
                                        <p:tgtEl>
                                          <p:spTgt spid="301"/>
                                        </p:tgtEl>
                                      </p:cBhvr>
                                    </p:animEffect>
                                  </p:childTnLst>
                                </p:cTn>
                              </p:par>
                            </p:childTnLst>
                          </p:cTn>
                        </p:par>
                        <p:par>
                          <p:cTn fill="hold">
                            <p:stCondLst>
                              <p:cond delay="6072"/>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par>
                          <p:cTn fill="hold">
                            <p:stCondLst>
                              <p:cond delay="6572"/>
                            </p:stCondLst>
                            <p:childTnLst>
                              <p:par>
                                <p:cTn fill="hold" nodeType="afterEffect" presetClass="entr" presetID="10" presetSubtype="0">
                                  <p:stCondLst>
                                    <p:cond delay="1250"/>
                                  </p:stCondLst>
                                  <p:childTnLst>
                                    <p:set>
                                      <p:cBhvr>
                                        <p:cTn dur="1" fill="hold">
                                          <p:stCondLst>
                                            <p:cond delay="0"/>
                                          </p:stCondLst>
                                        </p:cTn>
                                        <p:tgtEl>
                                          <p:spTgt spid="306"/>
                                        </p:tgtEl>
                                        <p:attrNameLst>
                                          <p:attrName>style.visibility</p:attrName>
                                        </p:attrNameLst>
                                      </p:cBhvr>
                                      <p:to>
                                        <p:strVal val="visible"/>
                                      </p:to>
                                    </p:set>
                                    <p:animEffect filter="fade" transition="in">
                                      <p:cBhvr>
                                        <p:cTn dur="15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 name="Shape 313"/>
        <p:cNvGrpSpPr/>
        <p:nvPr/>
      </p:nvGrpSpPr>
      <p:grpSpPr>
        <a:xfrm>
          <a:off x="0" y="0"/>
          <a:ext cx="0" cy="0"/>
          <a:chOff x="0" y="0"/>
          <a:chExt cx="0" cy="0"/>
        </a:xfrm>
      </p:grpSpPr>
      <p:sp>
        <p:nvSpPr>
          <p:cNvPr id="314" name="Google Shape;314;p7"/>
          <p:cNvSpPr txBox="1"/>
          <p:nvPr>
            <p:ph type="title"/>
          </p:nvPr>
        </p:nvSpPr>
        <p:spPr>
          <a:xfrm>
            <a:off x="342900" y="400051"/>
            <a:ext cx="10515600" cy="10717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  Tower Stability</a:t>
            </a:r>
            <a:endParaRPr/>
          </a:p>
        </p:txBody>
      </p:sp>
      <p:pic>
        <p:nvPicPr>
          <p:cNvPr id="315" name="Google Shape;315;p7"/>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sp>
        <p:nvSpPr>
          <p:cNvPr id="316" name="Google Shape;316;p7"/>
          <p:cNvSpPr txBox="1"/>
          <p:nvPr/>
        </p:nvSpPr>
        <p:spPr>
          <a:xfrm>
            <a:off x="565394" y="1339830"/>
            <a:ext cx="7480419" cy="12003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Calibri"/>
                <a:ea typeface="Calibri"/>
                <a:cs typeface="Calibri"/>
                <a:sym typeface="Calibri"/>
              </a:rPr>
              <a:t>Get 20 LED blocks and build the tower to the right.  When you push the tower at the top is it easy to tilt and fall over?</a:t>
            </a:r>
            <a:endParaRPr/>
          </a:p>
        </p:txBody>
      </p:sp>
      <p:sp>
        <p:nvSpPr>
          <p:cNvPr id="317" name="Google Shape;317;p7"/>
          <p:cNvSpPr txBox="1"/>
          <p:nvPr/>
        </p:nvSpPr>
        <p:spPr>
          <a:xfrm>
            <a:off x="558810" y="2558793"/>
            <a:ext cx="4100391" cy="156966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Calibri"/>
                <a:ea typeface="Calibri"/>
                <a:cs typeface="Calibri"/>
                <a:sym typeface="Calibri"/>
              </a:rPr>
              <a:t>Now build the tower to the right?  Now when you push the top of the tower, is it more stable?  </a:t>
            </a:r>
            <a:endParaRPr sz="2400">
              <a:solidFill>
                <a:schemeClr val="dk1"/>
              </a:solidFill>
              <a:latin typeface="Calibri"/>
              <a:ea typeface="Calibri"/>
              <a:cs typeface="Calibri"/>
              <a:sym typeface="Calibri"/>
            </a:endParaRPr>
          </a:p>
        </p:txBody>
      </p:sp>
      <p:grpSp>
        <p:nvGrpSpPr>
          <p:cNvPr id="318" name="Google Shape;318;p7"/>
          <p:cNvGrpSpPr/>
          <p:nvPr/>
        </p:nvGrpSpPr>
        <p:grpSpPr>
          <a:xfrm>
            <a:off x="5823668" y="2748964"/>
            <a:ext cx="2498049" cy="3683624"/>
            <a:chOff x="1065541" y="3031060"/>
            <a:chExt cx="2498049" cy="3683624"/>
          </a:xfrm>
        </p:grpSpPr>
        <p:sp>
          <p:nvSpPr>
            <p:cNvPr id="319" name="Google Shape;319;p7"/>
            <p:cNvSpPr/>
            <p:nvPr/>
          </p:nvSpPr>
          <p:spPr>
            <a:xfrm>
              <a:off x="1065542" y="600857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7"/>
            <p:cNvSpPr/>
            <p:nvPr/>
          </p:nvSpPr>
          <p:spPr>
            <a:xfrm>
              <a:off x="1065541" y="573663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7"/>
            <p:cNvSpPr/>
            <p:nvPr/>
          </p:nvSpPr>
          <p:spPr>
            <a:xfrm>
              <a:off x="1065542" y="546301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7"/>
            <p:cNvSpPr/>
            <p:nvPr/>
          </p:nvSpPr>
          <p:spPr>
            <a:xfrm>
              <a:off x="1065541" y="519107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7"/>
            <p:cNvSpPr/>
            <p:nvPr/>
          </p:nvSpPr>
          <p:spPr>
            <a:xfrm>
              <a:off x="1065542" y="493538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7"/>
            <p:cNvSpPr/>
            <p:nvPr/>
          </p:nvSpPr>
          <p:spPr>
            <a:xfrm>
              <a:off x="1065541" y="466345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7"/>
            <p:cNvSpPr/>
            <p:nvPr/>
          </p:nvSpPr>
          <p:spPr>
            <a:xfrm>
              <a:off x="1065542" y="438982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7"/>
            <p:cNvSpPr/>
            <p:nvPr/>
          </p:nvSpPr>
          <p:spPr>
            <a:xfrm>
              <a:off x="1065541" y="411789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7"/>
            <p:cNvSpPr/>
            <p:nvPr/>
          </p:nvSpPr>
          <p:spPr>
            <a:xfrm>
              <a:off x="2089631" y="600857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7"/>
            <p:cNvSpPr/>
            <p:nvPr/>
          </p:nvSpPr>
          <p:spPr>
            <a:xfrm>
              <a:off x="2089630" y="573663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7"/>
            <p:cNvSpPr/>
            <p:nvPr/>
          </p:nvSpPr>
          <p:spPr>
            <a:xfrm>
              <a:off x="2089631" y="546301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7"/>
            <p:cNvSpPr/>
            <p:nvPr/>
          </p:nvSpPr>
          <p:spPr>
            <a:xfrm>
              <a:off x="2089630" y="519107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7"/>
            <p:cNvSpPr/>
            <p:nvPr/>
          </p:nvSpPr>
          <p:spPr>
            <a:xfrm>
              <a:off x="2089631" y="493538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7"/>
            <p:cNvSpPr/>
            <p:nvPr/>
          </p:nvSpPr>
          <p:spPr>
            <a:xfrm>
              <a:off x="2089630" y="466345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7"/>
            <p:cNvSpPr/>
            <p:nvPr/>
          </p:nvSpPr>
          <p:spPr>
            <a:xfrm>
              <a:off x="2089631" y="438982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7"/>
            <p:cNvSpPr/>
            <p:nvPr/>
          </p:nvSpPr>
          <p:spPr>
            <a:xfrm>
              <a:off x="2089630" y="411789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7"/>
            <p:cNvSpPr/>
            <p:nvPr/>
          </p:nvSpPr>
          <p:spPr>
            <a:xfrm>
              <a:off x="1562053" y="384855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7"/>
            <p:cNvSpPr/>
            <p:nvPr/>
          </p:nvSpPr>
          <p:spPr>
            <a:xfrm>
              <a:off x="1562052" y="357662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7"/>
            <p:cNvSpPr/>
            <p:nvPr/>
          </p:nvSpPr>
          <p:spPr>
            <a:xfrm>
              <a:off x="1562053" y="330299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7"/>
            <p:cNvSpPr/>
            <p:nvPr/>
          </p:nvSpPr>
          <p:spPr>
            <a:xfrm>
              <a:off x="1562052" y="3031060"/>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39" name="Google Shape;339;p7"/>
          <p:cNvGrpSpPr/>
          <p:nvPr/>
        </p:nvGrpSpPr>
        <p:grpSpPr>
          <a:xfrm>
            <a:off x="5370144" y="2861441"/>
            <a:ext cx="873456" cy="1144184"/>
            <a:chOff x="612017" y="3143537"/>
            <a:chExt cx="873456" cy="1144184"/>
          </a:xfrm>
        </p:grpSpPr>
        <p:sp>
          <p:nvSpPr>
            <p:cNvPr id="340" name="Google Shape;340;p7"/>
            <p:cNvSpPr/>
            <p:nvPr/>
          </p:nvSpPr>
          <p:spPr>
            <a:xfrm>
              <a:off x="612017" y="3143537"/>
              <a:ext cx="873456" cy="384162"/>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7"/>
            <p:cNvSpPr txBox="1"/>
            <p:nvPr/>
          </p:nvSpPr>
          <p:spPr>
            <a:xfrm>
              <a:off x="706060" y="3641390"/>
              <a:ext cx="75826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Push here</a:t>
              </a:r>
              <a:endParaRPr/>
            </a:p>
          </p:txBody>
        </p:sp>
      </p:grpSp>
      <p:grpSp>
        <p:nvGrpSpPr>
          <p:cNvPr id="342" name="Google Shape;342;p7"/>
          <p:cNvGrpSpPr/>
          <p:nvPr/>
        </p:nvGrpSpPr>
        <p:grpSpPr>
          <a:xfrm>
            <a:off x="9124312" y="537238"/>
            <a:ext cx="1476990" cy="5886398"/>
            <a:chOff x="9527837" y="738282"/>
            <a:chExt cx="1476990" cy="5886398"/>
          </a:xfrm>
        </p:grpSpPr>
        <p:sp>
          <p:nvSpPr>
            <p:cNvPr id="343" name="Google Shape;343;p7"/>
            <p:cNvSpPr/>
            <p:nvPr/>
          </p:nvSpPr>
          <p:spPr>
            <a:xfrm>
              <a:off x="9527840" y="591856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7"/>
            <p:cNvSpPr/>
            <p:nvPr/>
          </p:nvSpPr>
          <p:spPr>
            <a:xfrm>
              <a:off x="9527839" y="5646635"/>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7"/>
            <p:cNvSpPr/>
            <p:nvPr/>
          </p:nvSpPr>
          <p:spPr>
            <a:xfrm>
              <a:off x="9527840" y="537300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7"/>
            <p:cNvSpPr/>
            <p:nvPr/>
          </p:nvSpPr>
          <p:spPr>
            <a:xfrm>
              <a:off x="9527839" y="510107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7"/>
            <p:cNvSpPr/>
            <p:nvPr/>
          </p:nvSpPr>
          <p:spPr>
            <a:xfrm>
              <a:off x="9530868" y="482744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7"/>
            <p:cNvSpPr/>
            <p:nvPr/>
          </p:nvSpPr>
          <p:spPr>
            <a:xfrm>
              <a:off x="9530867" y="455551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7"/>
            <p:cNvSpPr/>
            <p:nvPr/>
          </p:nvSpPr>
          <p:spPr>
            <a:xfrm>
              <a:off x="9530868" y="4281885"/>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7"/>
            <p:cNvSpPr/>
            <p:nvPr/>
          </p:nvSpPr>
          <p:spPr>
            <a:xfrm>
              <a:off x="9530867" y="400995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7"/>
            <p:cNvSpPr/>
            <p:nvPr/>
          </p:nvSpPr>
          <p:spPr>
            <a:xfrm>
              <a:off x="9527839" y="373717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7"/>
            <p:cNvSpPr/>
            <p:nvPr/>
          </p:nvSpPr>
          <p:spPr>
            <a:xfrm>
              <a:off x="9527838" y="346523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7"/>
            <p:cNvSpPr/>
            <p:nvPr/>
          </p:nvSpPr>
          <p:spPr>
            <a:xfrm>
              <a:off x="9527839" y="319161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7"/>
            <p:cNvSpPr/>
            <p:nvPr/>
          </p:nvSpPr>
          <p:spPr>
            <a:xfrm>
              <a:off x="9527838" y="291967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7"/>
            <p:cNvSpPr/>
            <p:nvPr/>
          </p:nvSpPr>
          <p:spPr>
            <a:xfrm>
              <a:off x="9530867" y="2646050"/>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7"/>
            <p:cNvSpPr/>
            <p:nvPr/>
          </p:nvSpPr>
          <p:spPr>
            <a:xfrm>
              <a:off x="9530866" y="237411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7"/>
            <p:cNvSpPr/>
            <p:nvPr/>
          </p:nvSpPr>
          <p:spPr>
            <a:xfrm>
              <a:off x="9530867" y="210048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7"/>
            <p:cNvSpPr/>
            <p:nvPr/>
          </p:nvSpPr>
          <p:spPr>
            <a:xfrm>
              <a:off x="9530866" y="182855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7"/>
            <p:cNvSpPr/>
            <p:nvPr/>
          </p:nvSpPr>
          <p:spPr>
            <a:xfrm>
              <a:off x="9527838" y="155577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7"/>
            <p:cNvSpPr/>
            <p:nvPr/>
          </p:nvSpPr>
          <p:spPr>
            <a:xfrm>
              <a:off x="9527837" y="128384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7"/>
            <p:cNvSpPr/>
            <p:nvPr/>
          </p:nvSpPr>
          <p:spPr>
            <a:xfrm>
              <a:off x="9527838" y="1010215"/>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7"/>
            <p:cNvSpPr/>
            <p:nvPr/>
          </p:nvSpPr>
          <p:spPr>
            <a:xfrm>
              <a:off x="9527837" y="73828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63" name="Google Shape;363;p7"/>
          <p:cNvGrpSpPr/>
          <p:nvPr/>
        </p:nvGrpSpPr>
        <p:grpSpPr>
          <a:xfrm>
            <a:off x="8113404" y="945819"/>
            <a:ext cx="873456" cy="1144184"/>
            <a:chOff x="9371915" y="1313936"/>
            <a:chExt cx="873456" cy="1144184"/>
          </a:xfrm>
        </p:grpSpPr>
        <p:sp>
          <p:nvSpPr>
            <p:cNvPr id="364" name="Google Shape;364;p7"/>
            <p:cNvSpPr/>
            <p:nvPr/>
          </p:nvSpPr>
          <p:spPr>
            <a:xfrm>
              <a:off x="9371915" y="1313936"/>
              <a:ext cx="873456" cy="384162"/>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7"/>
            <p:cNvSpPr txBox="1"/>
            <p:nvPr/>
          </p:nvSpPr>
          <p:spPr>
            <a:xfrm>
              <a:off x="9465958" y="1811789"/>
              <a:ext cx="75826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Push here</a:t>
              </a:r>
              <a:endParaRPr/>
            </a:p>
          </p:txBody>
        </p:sp>
      </p:grpSp>
      <p:grpSp>
        <p:nvGrpSpPr>
          <p:cNvPr id="366" name="Google Shape;366;p7"/>
          <p:cNvGrpSpPr/>
          <p:nvPr/>
        </p:nvGrpSpPr>
        <p:grpSpPr>
          <a:xfrm>
            <a:off x="878012" y="4381358"/>
            <a:ext cx="2615465" cy="1413958"/>
            <a:chOff x="1905713" y="3590503"/>
            <a:chExt cx="3547629" cy="1518876"/>
          </a:xfrm>
        </p:grpSpPr>
        <p:sp>
          <p:nvSpPr>
            <p:cNvPr id="367" name="Google Shape;367;p7"/>
            <p:cNvSpPr/>
            <p:nvPr/>
          </p:nvSpPr>
          <p:spPr>
            <a:xfrm>
              <a:off x="1905713" y="3590503"/>
              <a:ext cx="3547629" cy="1518876"/>
            </a:xfrm>
            <a:prstGeom prst="wedgeRoundRectCallout">
              <a:avLst>
                <a:gd fmla="val 91296" name="adj1"/>
                <a:gd fmla="val -2347" name="adj2"/>
                <a:gd fmla="val 16667" name="adj3"/>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7"/>
            <p:cNvSpPr txBox="1"/>
            <p:nvPr/>
          </p:nvSpPr>
          <p:spPr>
            <a:xfrm>
              <a:off x="1905713" y="3640025"/>
              <a:ext cx="3495329" cy="125329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rgbClr val="0000FF"/>
                  </a:solidFill>
                  <a:latin typeface="Calibri"/>
                  <a:ea typeface="Calibri"/>
                  <a:cs typeface="Calibri"/>
                  <a:sym typeface="Calibri"/>
                </a:rPr>
                <a:t>Seymour Says: </a:t>
              </a:r>
              <a:r>
                <a:rPr b="1" lang="en-US" sz="1600">
                  <a:solidFill>
                    <a:schemeClr val="dk1"/>
                  </a:solidFill>
                  <a:latin typeface="Calibri"/>
                  <a:ea typeface="Calibri"/>
                  <a:cs typeface="Calibri"/>
                  <a:sym typeface="Calibri"/>
                </a:rPr>
                <a:t>Tall buildings must be designed to prevent wind from making the building tilt and fall over.</a:t>
              </a:r>
              <a:endParaRPr/>
            </a:p>
          </p:txBody>
        </p:sp>
      </p:grpSp>
      <p:pic>
        <p:nvPicPr>
          <p:cNvPr id="369" name="Google Shape;369;p7"/>
          <p:cNvPicPr preferRelativeResize="0"/>
          <p:nvPr/>
        </p:nvPicPr>
        <p:blipFill rotWithShape="1">
          <a:blip r:embed="rId5">
            <a:alphaModFix/>
          </a:blip>
          <a:srcRect b="0" l="0" r="0" t="0"/>
          <a:stretch/>
        </p:blipFill>
        <p:spPr>
          <a:xfrm>
            <a:off x="4257516" y="4813842"/>
            <a:ext cx="1022837" cy="146785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500"/>
                                        <p:tgtEl>
                                          <p:spTgt spid="316"/>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342"/>
                                        </p:tgtEl>
                                        <p:attrNameLst>
                                          <p:attrName>style.visibility</p:attrName>
                                        </p:attrNameLst>
                                      </p:cBhvr>
                                      <p:to>
                                        <p:strVal val="visible"/>
                                      </p:to>
                                    </p:set>
                                    <p:animEffect filter="fade" transition="in">
                                      <p:cBhvr>
                                        <p:cTn dur="750"/>
                                        <p:tgtEl>
                                          <p:spTgt spid="342"/>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7"/>
                                        </p:tgtEl>
                                        <p:attrNameLst>
                                          <p:attrName>style.visibility</p:attrName>
                                        </p:attrNameLst>
                                      </p:cBhvr>
                                      <p:to>
                                        <p:strVal val="visible"/>
                                      </p:to>
                                    </p:set>
                                    <p:anim calcmode="lin" valueType="num">
                                      <p:cBhvr additive="base">
                                        <p:cTn dur="500"/>
                                        <p:tgtEl>
                                          <p:spTgt spid="317"/>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318"/>
                                        </p:tgtEl>
                                        <p:attrNameLst>
                                          <p:attrName>style.visibility</p:attrName>
                                        </p:attrNameLst>
                                      </p:cBhvr>
                                      <p:to>
                                        <p:strVal val="visible"/>
                                      </p:to>
                                    </p:set>
                                    <p:animEffect filter="fade" transition="in">
                                      <p:cBhvr>
                                        <p:cTn dur="750"/>
                                        <p:tgtEl>
                                          <p:spTgt spid="318"/>
                                        </p:tgtEl>
                                      </p:cBhvr>
                                    </p:animEffect>
                                  </p:childTnLst>
                                </p:cTn>
                              </p:par>
                            </p:childTnLst>
                          </p:cTn>
                        </p:par>
                        <p:par>
                          <p:cTn fill="hold">
                            <p:stCondLst>
                              <p:cond delay="1250"/>
                            </p:stCondLst>
                            <p:childTnLst>
                              <p:par>
                                <p:cTn fill="hold" nodeType="afterEffect" presetClass="entr" presetID="10" presetSubtype="0">
                                  <p:stCondLst>
                                    <p:cond delay="25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par>
                          <p:cTn fill="hold">
                            <p:stCondLst>
                              <p:cond delay="2250"/>
                            </p:stCondLst>
                            <p:childTnLst>
                              <p:par>
                                <p:cTn fill="hold" nodeType="afterEffect" presetClass="entr" presetID="23" presetSubtype="16">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1000"/>
                                        <p:tgtEl>
                                          <p:spTgt spid="369"/>
                                        </p:tgtEl>
                                        <p:attrNameLst>
                                          <p:attrName>ppt_w</p:attrName>
                                        </p:attrNameLst>
                                      </p:cBhvr>
                                      <p:tavLst>
                                        <p:tav fmla="" tm="0">
                                          <p:val>
                                            <p:strVal val="0"/>
                                          </p:val>
                                        </p:tav>
                                        <p:tav fmla="" tm="100000">
                                          <p:val>
                                            <p:strVal val="#ppt_w"/>
                                          </p:val>
                                        </p:tav>
                                      </p:tavLst>
                                    </p:anim>
                                    <p:anim calcmode="lin" valueType="num">
                                      <p:cBhvr additive="base">
                                        <p:cTn dur="1000"/>
                                        <p:tgtEl>
                                          <p:spTgt spid="369"/>
                                        </p:tgtEl>
                                        <p:attrNameLst>
                                          <p:attrName>ppt_h</p:attrName>
                                        </p:attrNameLst>
                                      </p:cBhvr>
                                      <p:tavLst>
                                        <p:tav fmla="" tm="0">
                                          <p:val>
                                            <p:strVal val="0"/>
                                          </p:val>
                                        </p:tav>
                                        <p:tav fmla="" tm="100000">
                                          <p:val>
                                            <p:strVal val="#ppt_h"/>
                                          </p:val>
                                        </p:tav>
                                      </p:tavLst>
                                    </p:anim>
                                  </p:childTnLst>
                                </p:cTn>
                              </p:par>
                            </p:childTnLst>
                          </p:cTn>
                        </p:par>
                        <p:par>
                          <p:cTn fill="hold">
                            <p:stCondLst>
                              <p:cond delay="3250"/>
                            </p:stCondLst>
                            <p:childTnLst>
                              <p:par>
                                <p:cTn fill="hold" nodeType="afterEffect" presetClass="entr" presetID="10" presetSubtype="0">
                                  <p:stCondLst>
                                    <p:cond delay="25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sp>
        <p:nvSpPr>
          <p:cNvPr id="375" name="Google Shape;375;p8"/>
          <p:cNvSpPr txBox="1"/>
          <p:nvPr>
            <p:ph type="title"/>
          </p:nvPr>
        </p:nvSpPr>
        <p:spPr>
          <a:xfrm>
            <a:off x="342900" y="306267"/>
            <a:ext cx="10515600" cy="10717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  Tower Stability</a:t>
            </a:r>
            <a:endParaRPr/>
          </a:p>
        </p:txBody>
      </p:sp>
      <p:pic>
        <p:nvPicPr>
          <p:cNvPr id="376" name="Google Shape;376;p8"/>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pic>
        <p:nvPicPr>
          <p:cNvPr id="377" name="Google Shape;377;p8"/>
          <p:cNvPicPr preferRelativeResize="0"/>
          <p:nvPr/>
        </p:nvPicPr>
        <p:blipFill rotWithShape="1">
          <a:blip r:embed="rId5">
            <a:alphaModFix/>
          </a:blip>
          <a:srcRect b="0" l="0" r="0" t="0"/>
          <a:stretch/>
        </p:blipFill>
        <p:spPr>
          <a:xfrm>
            <a:off x="2823549" y="4228695"/>
            <a:ext cx="1022837" cy="1467854"/>
          </a:xfrm>
          <a:prstGeom prst="rect">
            <a:avLst/>
          </a:prstGeom>
          <a:noFill/>
          <a:ln>
            <a:noFill/>
          </a:ln>
        </p:spPr>
      </p:pic>
      <p:grpSp>
        <p:nvGrpSpPr>
          <p:cNvPr id="378" name="Google Shape;378;p8"/>
          <p:cNvGrpSpPr/>
          <p:nvPr/>
        </p:nvGrpSpPr>
        <p:grpSpPr>
          <a:xfrm rot="1139637">
            <a:off x="9292863" y="485801"/>
            <a:ext cx="1476990" cy="5886398"/>
            <a:chOff x="9527837" y="738282"/>
            <a:chExt cx="1476990" cy="5886398"/>
          </a:xfrm>
        </p:grpSpPr>
        <p:sp>
          <p:nvSpPr>
            <p:cNvPr id="379" name="Google Shape;379;p8"/>
            <p:cNvSpPr/>
            <p:nvPr/>
          </p:nvSpPr>
          <p:spPr>
            <a:xfrm>
              <a:off x="9527840" y="591856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8"/>
            <p:cNvSpPr/>
            <p:nvPr/>
          </p:nvSpPr>
          <p:spPr>
            <a:xfrm>
              <a:off x="9527839" y="5646635"/>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8"/>
            <p:cNvSpPr/>
            <p:nvPr/>
          </p:nvSpPr>
          <p:spPr>
            <a:xfrm>
              <a:off x="9527840" y="537300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8"/>
            <p:cNvSpPr/>
            <p:nvPr/>
          </p:nvSpPr>
          <p:spPr>
            <a:xfrm>
              <a:off x="9527839" y="510107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8"/>
            <p:cNvSpPr/>
            <p:nvPr/>
          </p:nvSpPr>
          <p:spPr>
            <a:xfrm>
              <a:off x="9530868" y="482744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8"/>
            <p:cNvSpPr/>
            <p:nvPr/>
          </p:nvSpPr>
          <p:spPr>
            <a:xfrm>
              <a:off x="9530867" y="455551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8"/>
            <p:cNvSpPr/>
            <p:nvPr/>
          </p:nvSpPr>
          <p:spPr>
            <a:xfrm>
              <a:off x="9530868" y="4281885"/>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8"/>
            <p:cNvSpPr/>
            <p:nvPr/>
          </p:nvSpPr>
          <p:spPr>
            <a:xfrm>
              <a:off x="9530867" y="400995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8"/>
            <p:cNvSpPr/>
            <p:nvPr/>
          </p:nvSpPr>
          <p:spPr>
            <a:xfrm>
              <a:off x="9527839" y="373717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8"/>
            <p:cNvSpPr/>
            <p:nvPr/>
          </p:nvSpPr>
          <p:spPr>
            <a:xfrm>
              <a:off x="9527838" y="346523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8"/>
            <p:cNvSpPr/>
            <p:nvPr/>
          </p:nvSpPr>
          <p:spPr>
            <a:xfrm>
              <a:off x="9527839" y="319161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8"/>
            <p:cNvSpPr/>
            <p:nvPr/>
          </p:nvSpPr>
          <p:spPr>
            <a:xfrm>
              <a:off x="9527838" y="291967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8"/>
            <p:cNvSpPr/>
            <p:nvPr/>
          </p:nvSpPr>
          <p:spPr>
            <a:xfrm>
              <a:off x="9530867" y="2646050"/>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8"/>
            <p:cNvSpPr/>
            <p:nvPr/>
          </p:nvSpPr>
          <p:spPr>
            <a:xfrm>
              <a:off x="9530866" y="237411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8"/>
            <p:cNvSpPr/>
            <p:nvPr/>
          </p:nvSpPr>
          <p:spPr>
            <a:xfrm>
              <a:off x="9530867" y="210048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8"/>
            <p:cNvSpPr/>
            <p:nvPr/>
          </p:nvSpPr>
          <p:spPr>
            <a:xfrm>
              <a:off x="9530866" y="182855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8"/>
            <p:cNvSpPr/>
            <p:nvPr/>
          </p:nvSpPr>
          <p:spPr>
            <a:xfrm>
              <a:off x="9527838" y="155577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8"/>
            <p:cNvSpPr/>
            <p:nvPr/>
          </p:nvSpPr>
          <p:spPr>
            <a:xfrm>
              <a:off x="9527837" y="128384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8"/>
            <p:cNvSpPr/>
            <p:nvPr/>
          </p:nvSpPr>
          <p:spPr>
            <a:xfrm>
              <a:off x="9527838" y="1010215"/>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8"/>
            <p:cNvSpPr/>
            <p:nvPr/>
          </p:nvSpPr>
          <p:spPr>
            <a:xfrm>
              <a:off x="9527837" y="73828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99" name="Google Shape;399;p8"/>
          <p:cNvGrpSpPr/>
          <p:nvPr/>
        </p:nvGrpSpPr>
        <p:grpSpPr>
          <a:xfrm rot="972629">
            <a:off x="4866983" y="2373914"/>
            <a:ext cx="2498049" cy="3683624"/>
            <a:chOff x="1065541" y="3031060"/>
            <a:chExt cx="2498049" cy="3683624"/>
          </a:xfrm>
        </p:grpSpPr>
        <p:sp>
          <p:nvSpPr>
            <p:cNvPr id="400" name="Google Shape;400;p8"/>
            <p:cNvSpPr/>
            <p:nvPr/>
          </p:nvSpPr>
          <p:spPr>
            <a:xfrm>
              <a:off x="1065542" y="600857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8"/>
            <p:cNvSpPr/>
            <p:nvPr/>
          </p:nvSpPr>
          <p:spPr>
            <a:xfrm>
              <a:off x="1065541" y="573663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8"/>
            <p:cNvSpPr/>
            <p:nvPr/>
          </p:nvSpPr>
          <p:spPr>
            <a:xfrm>
              <a:off x="1065542" y="546301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8"/>
            <p:cNvSpPr/>
            <p:nvPr/>
          </p:nvSpPr>
          <p:spPr>
            <a:xfrm>
              <a:off x="1065541" y="519107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8"/>
            <p:cNvSpPr/>
            <p:nvPr/>
          </p:nvSpPr>
          <p:spPr>
            <a:xfrm>
              <a:off x="1065542" y="493538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8"/>
            <p:cNvSpPr/>
            <p:nvPr/>
          </p:nvSpPr>
          <p:spPr>
            <a:xfrm>
              <a:off x="1065541" y="466345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8"/>
            <p:cNvSpPr/>
            <p:nvPr/>
          </p:nvSpPr>
          <p:spPr>
            <a:xfrm>
              <a:off x="1065542" y="438982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8"/>
            <p:cNvSpPr/>
            <p:nvPr/>
          </p:nvSpPr>
          <p:spPr>
            <a:xfrm>
              <a:off x="1065541" y="411789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8"/>
            <p:cNvSpPr/>
            <p:nvPr/>
          </p:nvSpPr>
          <p:spPr>
            <a:xfrm>
              <a:off x="2089631" y="600857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8"/>
            <p:cNvSpPr/>
            <p:nvPr/>
          </p:nvSpPr>
          <p:spPr>
            <a:xfrm>
              <a:off x="2089630" y="573663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8"/>
            <p:cNvSpPr/>
            <p:nvPr/>
          </p:nvSpPr>
          <p:spPr>
            <a:xfrm>
              <a:off x="2089631" y="546301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8"/>
            <p:cNvSpPr/>
            <p:nvPr/>
          </p:nvSpPr>
          <p:spPr>
            <a:xfrm>
              <a:off x="2089630" y="5191078"/>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8"/>
            <p:cNvSpPr/>
            <p:nvPr/>
          </p:nvSpPr>
          <p:spPr>
            <a:xfrm>
              <a:off x="2089631" y="4935387"/>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8"/>
            <p:cNvSpPr/>
            <p:nvPr/>
          </p:nvSpPr>
          <p:spPr>
            <a:xfrm>
              <a:off x="2089630" y="466345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8"/>
            <p:cNvSpPr/>
            <p:nvPr/>
          </p:nvSpPr>
          <p:spPr>
            <a:xfrm>
              <a:off x="2089631" y="438982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8"/>
            <p:cNvSpPr/>
            <p:nvPr/>
          </p:nvSpPr>
          <p:spPr>
            <a:xfrm>
              <a:off x="2089630" y="411789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6" name="Google Shape;416;p8"/>
            <p:cNvSpPr/>
            <p:nvPr/>
          </p:nvSpPr>
          <p:spPr>
            <a:xfrm>
              <a:off x="1562053" y="384855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7" name="Google Shape;417;p8"/>
            <p:cNvSpPr/>
            <p:nvPr/>
          </p:nvSpPr>
          <p:spPr>
            <a:xfrm>
              <a:off x="1562052" y="357662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8" name="Google Shape;418;p8"/>
            <p:cNvSpPr/>
            <p:nvPr/>
          </p:nvSpPr>
          <p:spPr>
            <a:xfrm>
              <a:off x="1562053" y="330299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8"/>
            <p:cNvSpPr/>
            <p:nvPr/>
          </p:nvSpPr>
          <p:spPr>
            <a:xfrm>
              <a:off x="1562052" y="3031060"/>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20" name="Google Shape;420;p8"/>
          <p:cNvGrpSpPr/>
          <p:nvPr/>
        </p:nvGrpSpPr>
        <p:grpSpPr>
          <a:xfrm>
            <a:off x="11023415" y="1093712"/>
            <a:ext cx="1013284" cy="2950084"/>
            <a:chOff x="10875576" y="1549867"/>
            <a:chExt cx="1185565" cy="2950084"/>
          </a:xfrm>
        </p:grpSpPr>
        <p:cxnSp>
          <p:nvCxnSpPr>
            <p:cNvPr id="421" name="Google Shape;421;p8"/>
            <p:cNvCxnSpPr/>
            <p:nvPr/>
          </p:nvCxnSpPr>
          <p:spPr>
            <a:xfrm>
              <a:off x="11007311" y="1549867"/>
              <a:ext cx="0" cy="2026754"/>
            </a:xfrm>
            <a:prstGeom prst="straightConnector1">
              <a:avLst/>
            </a:prstGeom>
            <a:noFill/>
            <a:ln cap="flat" cmpd="sng" w="38100">
              <a:solidFill>
                <a:srgbClr val="FF0000"/>
              </a:solidFill>
              <a:prstDash val="solid"/>
              <a:miter lim="800000"/>
              <a:headEnd len="sm" w="sm" type="none"/>
              <a:tailEnd len="med" w="med" type="triangle"/>
            </a:ln>
          </p:spPr>
        </p:cxnSp>
        <p:sp>
          <p:nvSpPr>
            <p:cNvPr id="422" name="Google Shape;422;p8"/>
            <p:cNvSpPr txBox="1"/>
            <p:nvPr/>
          </p:nvSpPr>
          <p:spPr>
            <a:xfrm>
              <a:off x="10875576" y="3576621"/>
              <a:ext cx="118556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Large force from gravity</a:t>
              </a:r>
              <a:endParaRPr/>
            </a:p>
          </p:txBody>
        </p:sp>
      </p:grpSp>
      <p:grpSp>
        <p:nvGrpSpPr>
          <p:cNvPr id="423" name="Google Shape;423;p8"/>
          <p:cNvGrpSpPr/>
          <p:nvPr/>
        </p:nvGrpSpPr>
        <p:grpSpPr>
          <a:xfrm>
            <a:off x="7165243" y="5688467"/>
            <a:ext cx="1316424" cy="646331"/>
            <a:chOff x="7017405" y="6144622"/>
            <a:chExt cx="1316424" cy="646331"/>
          </a:xfrm>
        </p:grpSpPr>
        <p:cxnSp>
          <p:nvCxnSpPr>
            <p:cNvPr id="424" name="Google Shape;424;p8"/>
            <p:cNvCxnSpPr/>
            <p:nvPr/>
          </p:nvCxnSpPr>
          <p:spPr>
            <a:xfrm>
              <a:off x="8303232" y="6234407"/>
              <a:ext cx="4158" cy="412645"/>
            </a:xfrm>
            <a:prstGeom prst="straightConnector1">
              <a:avLst/>
            </a:prstGeom>
            <a:noFill/>
            <a:ln cap="flat" cmpd="sng" w="38100">
              <a:solidFill>
                <a:srgbClr val="FF0000"/>
              </a:solidFill>
              <a:prstDash val="solid"/>
              <a:miter lim="800000"/>
              <a:headEnd len="sm" w="sm" type="none"/>
              <a:tailEnd len="med" w="med" type="triangle"/>
            </a:ln>
          </p:spPr>
        </p:cxnSp>
        <p:sp>
          <p:nvSpPr>
            <p:cNvPr id="425" name="Google Shape;425;p8"/>
            <p:cNvSpPr txBox="1"/>
            <p:nvPr/>
          </p:nvSpPr>
          <p:spPr>
            <a:xfrm>
              <a:off x="7017405" y="6144622"/>
              <a:ext cx="131642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Small force from gravity</a:t>
              </a:r>
              <a:endParaRPr/>
            </a:p>
          </p:txBody>
        </p:sp>
      </p:grpSp>
      <p:grpSp>
        <p:nvGrpSpPr>
          <p:cNvPr id="426" name="Google Shape;426;p8"/>
          <p:cNvGrpSpPr/>
          <p:nvPr/>
        </p:nvGrpSpPr>
        <p:grpSpPr>
          <a:xfrm>
            <a:off x="3626222" y="4131569"/>
            <a:ext cx="1316424" cy="2156558"/>
            <a:chOff x="3478384" y="4587724"/>
            <a:chExt cx="1316424" cy="2156558"/>
          </a:xfrm>
        </p:grpSpPr>
        <p:cxnSp>
          <p:nvCxnSpPr>
            <p:cNvPr id="427" name="Google Shape;427;p8"/>
            <p:cNvCxnSpPr/>
            <p:nvPr/>
          </p:nvCxnSpPr>
          <p:spPr>
            <a:xfrm>
              <a:off x="4794808" y="4587724"/>
              <a:ext cx="0" cy="2026754"/>
            </a:xfrm>
            <a:prstGeom prst="straightConnector1">
              <a:avLst/>
            </a:prstGeom>
            <a:noFill/>
            <a:ln cap="flat" cmpd="sng" w="38100">
              <a:solidFill>
                <a:srgbClr val="FF0000"/>
              </a:solidFill>
              <a:prstDash val="solid"/>
              <a:miter lim="800000"/>
              <a:headEnd len="sm" w="sm" type="none"/>
              <a:tailEnd len="med" w="med" type="triangle"/>
            </a:ln>
          </p:spPr>
        </p:cxnSp>
        <p:sp>
          <p:nvSpPr>
            <p:cNvPr id="428" name="Google Shape;428;p8"/>
            <p:cNvSpPr txBox="1"/>
            <p:nvPr/>
          </p:nvSpPr>
          <p:spPr>
            <a:xfrm>
              <a:off x="3478384" y="6097951"/>
              <a:ext cx="131642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Large force from gravity</a:t>
              </a:r>
              <a:endParaRPr/>
            </a:p>
          </p:txBody>
        </p:sp>
      </p:grpSp>
      <p:grpSp>
        <p:nvGrpSpPr>
          <p:cNvPr id="429" name="Google Shape;429;p8"/>
          <p:cNvGrpSpPr/>
          <p:nvPr/>
        </p:nvGrpSpPr>
        <p:grpSpPr>
          <a:xfrm>
            <a:off x="7128526" y="3055793"/>
            <a:ext cx="1368544" cy="646331"/>
            <a:chOff x="6980688" y="3511948"/>
            <a:chExt cx="1368544" cy="646331"/>
          </a:xfrm>
        </p:grpSpPr>
        <p:cxnSp>
          <p:nvCxnSpPr>
            <p:cNvPr id="430" name="Google Shape;430;p8"/>
            <p:cNvCxnSpPr/>
            <p:nvPr/>
          </p:nvCxnSpPr>
          <p:spPr>
            <a:xfrm>
              <a:off x="6980688" y="3645713"/>
              <a:ext cx="4158" cy="412645"/>
            </a:xfrm>
            <a:prstGeom prst="straightConnector1">
              <a:avLst/>
            </a:prstGeom>
            <a:noFill/>
            <a:ln cap="flat" cmpd="sng" w="38100">
              <a:solidFill>
                <a:srgbClr val="FF0000"/>
              </a:solidFill>
              <a:prstDash val="solid"/>
              <a:miter lim="800000"/>
              <a:headEnd len="sm" w="sm" type="none"/>
              <a:tailEnd len="med" w="med" type="triangle"/>
            </a:ln>
          </p:spPr>
        </p:cxnSp>
        <p:sp>
          <p:nvSpPr>
            <p:cNvPr id="431" name="Google Shape;431;p8"/>
            <p:cNvSpPr txBox="1"/>
            <p:nvPr/>
          </p:nvSpPr>
          <p:spPr>
            <a:xfrm>
              <a:off x="7032808" y="3511948"/>
              <a:ext cx="131642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Small force from gravity</a:t>
              </a:r>
              <a:endParaRPr/>
            </a:p>
          </p:txBody>
        </p:sp>
      </p:grpSp>
      <p:grpSp>
        <p:nvGrpSpPr>
          <p:cNvPr id="432" name="Google Shape;432;p8"/>
          <p:cNvGrpSpPr/>
          <p:nvPr/>
        </p:nvGrpSpPr>
        <p:grpSpPr>
          <a:xfrm>
            <a:off x="475827" y="4626626"/>
            <a:ext cx="1922811" cy="1413958"/>
            <a:chOff x="1905713" y="3590503"/>
            <a:chExt cx="3547629" cy="1518876"/>
          </a:xfrm>
        </p:grpSpPr>
        <p:sp>
          <p:nvSpPr>
            <p:cNvPr id="433" name="Google Shape;433;p8"/>
            <p:cNvSpPr/>
            <p:nvPr/>
          </p:nvSpPr>
          <p:spPr>
            <a:xfrm>
              <a:off x="1905713" y="3590503"/>
              <a:ext cx="3547629" cy="1518876"/>
            </a:xfrm>
            <a:prstGeom prst="wedgeRoundRectCallout">
              <a:avLst>
                <a:gd fmla="val 94344" name="adj1"/>
                <a:gd fmla="val -46289" name="adj2"/>
                <a:gd fmla="val 16667" name="adj3"/>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4" name="Google Shape;434;p8"/>
            <p:cNvSpPr txBox="1"/>
            <p:nvPr/>
          </p:nvSpPr>
          <p:spPr>
            <a:xfrm>
              <a:off x="1905713" y="3640025"/>
              <a:ext cx="3495329" cy="11571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600"/>
                <a:buFont typeface="Calibri"/>
                <a:buNone/>
              </a:pPr>
              <a:r>
                <a:rPr b="1" i="1" lang="en-US" sz="1600" u="none" cap="none" strike="noStrike">
                  <a:solidFill>
                    <a:srgbClr val="0000FF"/>
                  </a:solidFill>
                  <a:latin typeface="Calibri"/>
                  <a:ea typeface="Calibri"/>
                  <a:cs typeface="Calibri"/>
                  <a:sym typeface="Calibri"/>
                </a:rPr>
                <a:t>Seymour Says: </a:t>
              </a:r>
              <a:r>
                <a:rPr b="1" i="0" lang="en-US" sz="1600" u="none" cap="none" strike="noStrike">
                  <a:solidFill>
                    <a:srgbClr val="000000"/>
                  </a:solidFill>
                  <a:latin typeface="Calibri"/>
                  <a:ea typeface="Calibri"/>
                  <a:cs typeface="Calibri"/>
                  <a:sym typeface="Calibri"/>
                </a:rPr>
                <a:t>Tall buildings must be designed to account for the effects of gravity.</a:t>
              </a:r>
              <a:endParaRPr/>
            </a:p>
          </p:txBody>
        </p:sp>
      </p:grpSp>
      <p:sp>
        <p:nvSpPr>
          <p:cNvPr id="435" name="Google Shape;435;p8"/>
          <p:cNvSpPr txBox="1"/>
          <p:nvPr/>
        </p:nvSpPr>
        <p:spPr>
          <a:xfrm>
            <a:off x="260593" y="1269492"/>
            <a:ext cx="9592408" cy="43088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200"/>
              <a:buFont typeface="Noto Sans Symbols"/>
              <a:buChar char="▪"/>
            </a:pPr>
            <a:r>
              <a:rPr b="1" lang="en-US" sz="2200">
                <a:solidFill>
                  <a:schemeClr val="dk1"/>
                </a:solidFill>
                <a:latin typeface="Calibri"/>
                <a:ea typeface="Calibri"/>
                <a:cs typeface="Calibri"/>
                <a:sym typeface="Calibri"/>
              </a:rPr>
              <a:t>On Earth, gravity is a force that pulls objects towards the center of the Earth. </a:t>
            </a:r>
            <a:endParaRPr/>
          </a:p>
        </p:txBody>
      </p:sp>
      <p:sp>
        <p:nvSpPr>
          <p:cNvPr id="436" name="Google Shape;436;p8"/>
          <p:cNvSpPr txBox="1"/>
          <p:nvPr/>
        </p:nvSpPr>
        <p:spPr>
          <a:xfrm>
            <a:off x="257844" y="1647549"/>
            <a:ext cx="9329092" cy="76944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200"/>
              <a:buFont typeface="Noto Sans Symbols"/>
              <a:buChar char="▪"/>
            </a:pPr>
            <a:r>
              <a:rPr b="1" lang="en-US" sz="2200">
                <a:solidFill>
                  <a:schemeClr val="dk1"/>
                </a:solidFill>
                <a:latin typeface="Calibri"/>
                <a:ea typeface="Calibri"/>
                <a:cs typeface="Calibri"/>
                <a:sym typeface="Calibri"/>
              </a:rPr>
              <a:t>Tilting the tall tower slightly creates large gravitational forces near the top &amp; small gravitational forces near the bottom, making it more likely to fall over.</a:t>
            </a:r>
            <a:endParaRPr sz="2200">
              <a:solidFill>
                <a:schemeClr val="dk1"/>
              </a:solidFill>
              <a:latin typeface="Calibri"/>
              <a:ea typeface="Calibri"/>
              <a:cs typeface="Calibri"/>
              <a:sym typeface="Calibri"/>
            </a:endParaRPr>
          </a:p>
        </p:txBody>
      </p:sp>
      <p:sp>
        <p:nvSpPr>
          <p:cNvPr id="437" name="Google Shape;437;p8"/>
          <p:cNvSpPr txBox="1"/>
          <p:nvPr/>
        </p:nvSpPr>
        <p:spPr>
          <a:xfrm>
            <a:off x="215022" y="2456120"/>
            <a:ext cx="4862555" cy="178510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200"/>
              <a:buFont typeface="Noto Sans Symbols"/>
              <a:buChar char="▪"/>
            </a:pPr>
            <a:r>
              <a:rPr b="1" lang="en-US" sz="2200">
                <a:solidFill>
                  <a:schemeClr val="dk1"/>
                </a:solidFill>
                <a:latin typeface="Calibri"/>
                <a:ea typeface="Calibri"/>
                <a:cs typeface="Calibri"/>
                <a:sym typeface="Calibri"/>
              </a:rPr>
              <a:t>Tilting the smaller tower slightly leads to large gravitational forces on the left pulling it back in place &amp; only small gravitational forces on the right, make it less likely to fall over.</a:t>
            </a:r>
            <a:endParaRPr sz="2200">
              <a:solidFill>
                <a:schemeClr val="dk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500"/>
                                        <p:tgtEl>
                                          <p:spTgt spid="43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6"/>
                                        </p:tgtEl>
                                        <p:attrNameLst>
                                          <p:attrName>style.visibility</p:attrName>
                                        </p:attrNameLst>
                                      </p:cBhvr>
                                      <p:to>
                                        <p:strVal val="visible"/>
                                      </p:to>
                                    </p:set>
                                    <p:anim calcmode="lin" valueType="num">
                                      <p:cBhvr additive="base">
                                        <p:cTn dur="500"/>
                                        <p:tgtEl>
                                          <p:spTgt spid="436"/>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250"/>
                                        <p:tgtEl>
                                          <p:spTgt spid="378"/>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250"/>
                                        <p:tgtEl>
                                          <p:spTgt spid="437"/>
                                        </p:tgtEl>
                                        <p:attrNameLst>
                                          <p:attrName>ppt_y</p:attrName>
                                        </p:attrNameLst>
                                      </p:cBhvr>
                                      <p:tavLst>
                                        <p:tav fmla="" tm="0">
                                          <p:val>
                                            <p:strVal val="#ppt_y+1"/>
                                          </p:val>
                                        </p:tav>
                                        <p:tav fmla="" tm="100000">
                                          <p:val>
                                            <p:strVal val="#ppt_y"/>
                                          </p:val>
                                        </p:tav>
                                      </p:tavLst>
                                    </p:anim>
                                  </p:childTnLst>
                                </p:cTn>
                              </p:par>
                            </p:childTnLst>
                          </p:cTn>
                        </p:par>
                        <p:par>
                          <p:cTn fill="hold">
                            <p:stCondLst>
                              <p:cond delay="250"/>
                            </p:stCondLst>
                            <p:childTnLst>
                              <p:par>
                                <p:cTn fill="hold" nodeType="afterEffect" presetClass="entr" presetID="10" presetSubtype="0">
                                  <p:stCondLst>
                                    <p:cond delay="250"/>
                                  </p:stCondLst>
                                  <p:childTnLst>
                                    <p:set>
                                      <p:cBhvr>
                                        <p:cTn dur="1" fill="hold">
                                          <p:stCondLst>
                                            <p:cond delay="0"/>
                                          </p:stCondLst>
                                        </p:cTn>
                                        <p:tgtEl>
                                          <p:spTgt spid="399"/>
                                        </p:tgtEl>
                                        <p:attrNameLst>
                                          <p:attrName>style.visibility</p:attrName>
                                        </p:attrNameLst>
                                      </p:cBhvr>
                                      <p:to>
                                        <p:strVal val="visible"/>
                                      </p:to>
                                    </p:set>
                                    <p:animEffect filter="fade" transition="in">
                                      <p:cBhvr>
                                        <p:cTn dur="1250"/>
                                        <p:tgtEl>
                                          <p:spTgt spid="39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250"/>
                                        <p:tgtEl>
                                          <p:spTgt spid="377"/>
                                        </p:tgtEl>
                                      </p:cBhvr>
                                    </p:animEffect>
                                  </p:childTnLst>
                                </p:cTn>
                              </p:par>
                            </p:childTnLst>
                          </p:cTn>
                        </p:par>
                        <p:par>
                          <p:cTn fill="hold">
                            <p:stCondLst>
                              <p:cond delay="4750"/>
                            </p:stCondLst>
                            <p:childTnLst>
                              <p:par>
                                <p:cTn fill="hold" nodeType="after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2" name="Shape 442"/>
        <p:cNvGrpSpPr/>
        <p:nvPr/>
      </p:nvGrpSpPr>
      <p:grpSpPr>
        <a:xfrm>
          <a:off x="0" y="0"/>
          <a:ext cx="0" cy="0"/>
          <a:chOff x="0" y="0"/>
          <a:chExt cx="0" cy="0"/>
        </a:xfrm>
      </p:grpSpPr>
      <p:sp>
        <p:nvSpPr>
          <p:cNvPr id="443" name="Google Shape;443;p9"/>
          <p:cNvSpPr txBox="1"/>
          <p:nvPr>
            <p:ph type="title"/>
          </p:nvPr>
        </p:nvSpPr>
        <p:spPr>
          <a:xfrm>
            <a:off x="342900" y="306267"/>
            <a:ext cx="10515600" cy="10717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C0F8C"/>
              </a:buClr>
              <a:buSzPts val="4400"/>
              <a:buFont typeface="Tahoma"/>
              <a:buNone/>
            </a:pPr>
            <a:r>
              <a:rPr b="1" lang="en-US">
                <a:solidFill>
                  <a:srgbClr val="5C0F8C"/>
                </a:solidFill>
                <a:latin typeface="Tahoma"/>
                <a:ea typeface="Tahoma"/>
                <a:cs typeface="Tahoma"/>
                <a:sym typeface="Tahoma"/>
              </a:rPr>
              <a:t>  Bridge Stability</a:t>
            </a:r>
            <a:endParaRPr/>
          </a:p>
        </p:txBody>
      </p:sp>
      <p:pic>
        <p:nvPicPr>
          <p:cNvPr id="444" name="Google Shape;444;p9"/>
          <p:cNvPicPr preferRelativeResize="0"/>
          <p:nvPr/>
        </p:nvPicPr>
        <p:blipFill rotWithShape="1">
          <a:blip r:embed="rId4">
            <a:alphaModFix/>
          </a:blip>
          <a:srcRect b="0" l="0" r="0" t="0"/>
          <a:stretch/>
        </p:blipFill>
        <p:spPr>
          <a:xfrm>
            <a:off x="10858500" y="5799093"/>
            <a:ext cx="633495" cy="633495"/>
          </a:xfrm>
          <a:prstGeom prst="rect">
            <a:avLst/>
          </a:prstGeom>
          <a:noFill/>
          <a:ln>
            <a:noFill/>
          </a:ln>
        </p:spPr>
      </p:pic>
      <p:pic>
        <p:nvPicPr>
          <p:cNvPr id="445" name="Google Shape;445;p9"/>
          <p:cNvPicPr preferRelativeResize="0"/>
          <p:nvPr/>
        </p:nvPicPr>
        <p:blipFill rotWithShape="1">
          <a:blip r:embed="rId5">
            <a:alphaModFix/>
          </a:blip>
          <a:srcRect b="0" l="0" r="0" t="0"/>
          <a:stretch/>
        </p:blipFill>
        <p:spPr>
          <a:xfrm flipH="1">
            <a:off x="1014861" y="4932869"/>
            <a:ext cx="1022837" cy="1467854"/>
          </a:xfrm>
          <a:prstGeom prst="rect">
            <a:avLst/>
          </a:prstGeom>
          <a:noFill/>
          <a:ln>
            <a:noFill/>
          </a:ln>
        </p:spPr>
      </p:pic>
      <p:grpSp>
        <p:nvGrpSpPr>
          <p:cNvPr id="446" name="Google Shape;446;p9"/>
          <p:cNvGrpSpPr/>
          <p:nvPr/>
        </p:nvGrpSpPr>
        <p:grpSpPr>
          <a:xfrm>
            <a:off x="370543" y="3099131"/>
            <a:ext cx="2562660" cy="2108204"/>
            <a:chOff x="1905713" y="3590503"/>
            <a:chExt cx="3547629" cy="2264636"/>
          </a:xfrm>
        </p:grpSpPr>
        <p:sp>
          <p:nvSpPr>
            <p:cNvPr id="447" name="Google Shape;447;p9"/>
            <p:cNvSpPr/>
            <p:nvPr/>
          </p:nvSpPr>
          <p:spPr>
            <a:xfrm>
              <a:off x="1905713" y="3590503"/>
              <a:ext cx="3547629" cy="1736927"/>
            </a:xfrm>
            <a:prstGeom prst="wedgeRoundRectCallout">
              <a:avLst>
                <a:gd fmla="val 1480" name="adj1"/>
                <a:gd fmla="val 78413" name="adj2"/>
                <a:gd fmla="val 16667" name="adj3"/>
              </a:avLst>
            </a:prstGeom>
            <a:noFill/>
            <a:ln cap="flat" cmpd="sng" w="190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8" name="Google Shape;448;p9"/>
            <p:cNvSpPr txBox="1"/>
            <p:nvPr/>
          </p:nvSpPr>
          <p:spPr>
            <a:xfrm>
              <a:off x="1905713" y="3640025"/>
              <a:ext cx="3495328" cy="22151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1600"/>
                <a:buFont typeface="Calibri"/>
                <a:buNone/>
              </a:pPr>
              <a:r>
                <a:rPr b="1" i="1" lang="en-US" sz="1600" u="none" cap="none" strike="noStrike">
                  <a:solidFill>
                    <a:srgbClr val="0000FF"/>
                  </a:solidFill>
                  <a:latin typeface="Calibri"/>
                  <a:ea typeface="Calibri"/>
                  <a:cs typeface="Calibri"/>
                  <a:sym typeface="Calibri"/>
                </a:rPr>
                <a:t>Seymour Says: </a:t>
              </a:r>
              <a:r>
                <a:rPr b="1" i="0" lang="en-US" sz="1600" u="none" cap="none" strike="noStrike">
                  <a:solidFill>
                    <a:srgbClr val="000000"/>
                  </a:solidFill>
                  <a:latin typeface="Calibri"/>
                  <a:ea typeface="Calibri"/>
                  <a:cs typeface="Calibri"/>
                  <a:sym typeface="Calibri"/>
                </a:rPr>
                <a:t>Bridges must be designed to prevent Buckling (too much compression) and Snapping (too much tension) so they don’t collapse.</a:t>
              </a:r>
              <a:endParaRPr/>
            </a:p>
          </p:txBody>
        </p:sp>
      </p:grpSp>
      <p:grpSp>
        <p:nvGrpSpPr>
          <p:cNvPr id="449" name="Google Shape;449;p9"/>
          <p:cNvGrpSpPr/>
          <p:nvPr/>
        </p:nvGrpSpPr>
        <p:grpSpPr>
          <a:xfrm>
            <a:off x="3179084" y="3341959"/>
            <a:ext cx="8537089" cy="2354590"/>
            <a:chOff x="2973457" y="4159556"/>
            <a:chExt cx="8537089" cy="2354590"/>
          </a:xfrm>
        </p:grpSpPr>
        <p:sp>
          <p:nvSpPr>
            <p:cNvPr id="450" name="Google Shape;450;p9"/>
            <p:cNvSpPr/>
            <p:nvPr/>
          </p:nvSpPr>
          <p:spPr>
            <a:xfrm>
              <a:off x="2973458" y="580803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9"/>
            <p:cNvSpPr/>
            <p:nvPr/>
          </p:nvSpPr>
          <p:spPr>
            <a:xfrm>
              <a:off x="2973457" y="553610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9"/>
            <p:cNvSpPr/>
            <p:nvPr/>
          </p:nvSpPr>
          <p:spPr>
            <a:xfrm>
              <a:off x="2973458" y="526247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9"/>
            <p:cNvSpPr/>
            <p:nvPr/>
          </p:nvSpPr>
          <p:spPr>
            <a:xfrm>
              <a:off x="2973457" y="4990540"/>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9"/>
            <p:cNvSpPr/>
            <p:nvPr/>
          </p:nvSpPr>
          <p:spPr>
            <a:xfrm>
              <a:off x="2976486" y="4716912"/>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9"/>
            <p:cNvSpPr/>
            <p:nvPr/>
          </p:nvSpPr>
          <p:spPr>
            <a:xfrm>
              <a:off x="10025967" y="578917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9"/>
            <p:cNvSpPr/>
            <p:nvPr/>
          </p:nvSpPr>
          <p:spPr>
            <a:xfrm>
              <a:off x="10025968" y="551554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9"/>
            <p:cNvSpPr/>
            <p:nvPr/>
          </p:nvSpPr>
          <p:spPr>
            <a:xfrm>
              <a:off x="10025967" y="5243610"/>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9"/>
            <p:cNvSpPr/>
            <p:nvPr/>
          </p:nvSpPr>
          <p:spPr>
            <a:xfrm>
              <a:off x="10036587" y="4970830"/>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9"/>
            <p:cNvSpPr/>
            <p:nvPr/>
          </p:nvSpPr>
          <p:spPr>
            <a:xfrm>
              <a:off x="10036587" y="4706291"/>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9"/>
            <p:cNvSpPr/>
            <p:nvPr/>
          </p:nvSpPr>
          <p:spPr>
            <a:xfrm>
              <a:off x="3436492" y="444328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9"/>
            <p:cNvSpPr/>
            <p:nvPr/>
          </p:nvSpPr>
          <p:spPr>
            <a:xfrm>
              <a:off x="4467949" y="444328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2" name="Google Shape;462;p9"/>
            <p:cNvSpPr/>
            <p:nvPr/>
          </p:nvSpPr>
          <p:spPr>
            <a:xfrm>
              <a:off x="5499406" y="4443284"/>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9"/>
            <p:cNvSpPr/>
            <p:nvPr/>
          </p:nvSpPr>
          <p:spPr>
            <a:xfrm>
              <a:off x="3968940" y="416965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9"/>
            <p:cNvSpPr/>
            <p:nvPr/>
          </p:nvSpPr>
          <p:spPr>
            <a:xfrm>
              <a:off x="5010145" y="416965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9"/>
            <p:cNvSpPr/>
            <p:nvPr/>
          </p:nvSpPr>
          <p:spPr>
            <a:xfrm>
              <a:off x="6526963" y="4434063"/>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9"/>
            <p:cNvSpPr/>
            <p:nvPr/>
          </p:nvSpPr>
          <p:spPr>
            <a:xfrm>
              <a:off x="6064235" y="4169655"/>
              <a:ext cx="1473959" cy="696375"/>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9"/>
            <p:cNvSpPr/>
            <p:nvPr/>
          </p:nvSpPr>
          <p:spPr>
            <a:xfrm>
              <a:off x="7567405" y="4440955"/>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9"/>
            <p:cNvSpPr/>
            <p:nvPr/>
          </p:nvSpPr>
          <p:spPr>
            <a:xfrm>
              <a:off x="8594962" y="4434199"/>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9"/>
            <p:cNvSpPr/>
            <p:nvPr/>
          </p:nvSpPr>
          <p:spPr>
            <a:xfrm>
              <a:off x="9638424" y="4440955"/>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9"/>
            <p:cNvSpPr/>
            <p:nvPr/>
          </p:nvSpPr>
          <p:spPr>
            <a:xfrm>
              <a:off x="7107009" y="4169292"/>
              <a:ext cx="1473959" cy="696376"/>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9"/>
            <p:cNvSpPr/>
            <p:nvPr/>
          </p:nvSpPr>
          <p:spPr>
            <a:xfrm>
              <a:off x="8148214" y="4159556"/>
              <a:ext cx="1473959" cy="706112"/>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9"/>
            <p:cNvSpPr/>
            <p:nvPr/>
          </p:nvSpPr>
          <p:spPr>
            <a:xfrm>
              <a:off x="9188656" y="4173203"/>
              <a:ext cx="1473959" cy="696375"/>
            </a:xfrm>
            <a:prstGeom prst="cube">
              <a:avLst>
                <a:gd fmla="val 61723" name="adj"/>
              </a:avLst>
            </a:prstGeom>
            <a:solidFill>
              <a:srgbClr val="D8D8D8"/>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73" name="Google Shape;473;p9"/>
          <p:cNvGrpSpPr/>
          <p:nvPr/>
        </p:nvGrpSpPr>
        <p:grpSpPr>
          <a:xfrm>
            <a:off x="7048733" y="2262149"/>
            <a:ext cx="1316424" cy="1243150"/>
            <a:chOff x="6879982" y="3094923"/>
            <a:chExt cx="1316424" cy="1243150"/>
          </a:xfrm>
        </p:grpSpPr>
        <p:sp>
          <p:nvSpPr>
            <p:cNvPr id="474" name="Google Shape;474;p9"/>
            <p:cNvSpPr txBox="1"/>
            <p:nvPr/>
          </p:nvSpPr>
          <p:spPr>
            <a:xfrm>
              <a:off x="6879982" y="3094923"/>
              <a:ext cx="1316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Push Here</a:t>
              </a:r>
              <a:endParaRPr/>
            </a:p>
          </p:txBody>
        </p:sp>
        <p:sp>
          <p:nvSpPr>
            <p:cNvPr id="475" name="Google Shape;475;p9"/>
            <p:cNvSpPr/>
            <p:nvPr/>
          </p:nvSpPr>
          <p:spPr>
            <a:xfrm rot="5400000">
              <a:off x="6982975" y="3709264"/>
              <a:ext cx="873456" cy="384162"/>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476" name="Google Shape;476;p9"/>
          <p:cNvGrpSpPr/>
          <p:nvPr/>
        </p:nvGrpSpPr>
        <p:grpSpPr>
          <a:xfrm>
            <a:off x="4743544" y="3616715"/>
            <a:ext cx="5387718" cy="1402844"/>
            <a:chOff x="4537917" y="4434312"/>
            <a:chExt cx="5387718" cy="1402844"/>
          </a:xfrm>
        </p:grpSpPr>
        <p:sp>
          <p:nvSpPr>
            <p:cNvPr id="477" name="Google Shape;477;p9"/>
            <p:cNvSpPr/>
            <p:nvPr/>
          </p:nvSpPr>
          <p:spPr>
            <a:xfrm>
              <a:off x="7790975" y="4639631"/>
              <a:ext cx="1957842" cy="343695"/>
            </a:xfrm>
            <a:custGeom>
              <a:rect b="b" l="l" r="r" t="t"/>
              <a:pathLst>
                <a:path extrusionOk="0" h="445051" w="2511188">
                  <a:moveTo>
                    <a:pt x="0" y="403523"/>
                  </a:moveTo>
                  <a:cubicBezTo>
                    <a:pt x="431041" y="426269"/>
                    <a:pt x="862083" y="449015"/>
                    <a:pt x="1160059" y="444466"/>
                  </a:cubicBezTo>
                  <a:cubicBezTo>
                    <a:pt x="1458035" y="439917"/>
                    <a:pt x="1583140" y="442191"/>
                    <a:pt x="1787856" y="376227"/>
                  </a:cubicBezTo>
                  <a:cubicBezTo>
                    <a:pt x="1992572" y="310263"/>
                    <a:pt x="2267803" y="110096"/>
                    <a:pt x="2388358" y="48681"/>
                  </a:cubicBezTo>
                  <a:cubicBezTo>
                    <a:pt x="2508913" y="-12734"/>
                    <a:pt x="2510050" y="-2499"/>
                    <a:pt x="2511188" y="7737"/>
                  </a:cubicBezTo>
                </a:path>
              </a:pathLst>
            </a:cu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9"/>
            <p:cNvSpPr/>
            <p:nvPr/>
          </p:nvSpPr>
          <p:spPr>
            <a:xfrm flipH="1">
              <a:off x="4574366" y="4434312"/>
              <a:ext cx="1728099" cy="508095"/>
            </a:xfrm>
            <a:custGeom>
              <a:rect b="b" l="l" r="r" t="t"/>
              <a:pathLst>
                <a:path extrusionOk="0" h="445051" w="2511188">
                  <a:moveTo>
                    <a:pt x="0" y="403523"/>
                  </a:moveTo>
                  <a:cubicBezTo>
                    <a:pt x="431041" y="426269"/>
                    <a:pt x="862083" y="449015"/>
                    <a:pt x="1160059" y="444466"/>
                  </a:cubicBezTo>
                  <a:cubicBezTo>
                    <a:pt x="1458035" y="439917"/>
                    <a:pt x="1583140" y="442191"/>
                    <a:pt x="1787856" y="376227"/>
                  </a:cubicBezTo>
                  <a:cubicBezTo>
                    <a:pt x="1992572" y="310263"/>
                    <a:pt x="2267803" y="110096"/>
                    <a:pt x="2388358" y="48681"/>
                  </a:cubicBezTo>
                  <a:cubicBezTo>
                    <a:pt x="2508913" y="-12734"/>
                    <a:pt x="2510050" y="-2499"/>
                    <a:pt x="2511188" y="7737"/>
                  </a:cubicBezTo>
                </a:path>
              </a:pathLst>
            </a:cu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9"/>
            <p:cNvSpPr txBox="1"/>
            <p:nvPr/>
          </p:nvSpPr>
          <p:spPr>
            <a:xfrm>
              <a:off x="6354152" y="4701768"/>
              <a:ext cx="14739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FF"/>
                  </a:solidFill>
                  <a:latin typeface="Calibri"/>
                  <a:ea typeface="Calibri"/>
                  <a:cs typeface="Calibri"/>
                  <a:sym typeface="Calibri"/>
                </a:rPr>
                <a:t>Compression</a:t>
              </a:r>
              <a:endParaRPr/>
            </a:p>
          </p:txBody>
        </p:sp>
        <p:sp>
          <p:nvSpPr>
            <p:cNvPr id="480" name="Google Shape;480;p9"/>
            <p:cNvSpPr/>
            <p:nvPr/>
          </p:nvSpPr>
          <p:spPr>
            <a:xfrm flipH="1">
              <a:off x="4537917" y="5213777"/>
              <a:ext cx="1988102" cy="508095"/>
            </a:xfrm>
            <a:custGeom>
              <a:rect b="b" l="l" r="r" t="t"/>
              <a:pathLst>
                <a:path extrusionOk="0" h="445051" w="2511188">
                  <a:moveTo>
                    <a:pt x="0" y="403523"/>
                  </a:moveTo>
                  <a:cubicBezTo>
                    <a:pt x="431041" y="426269"/>
                    <a:pt x="862083" y="449015"/>
                    <a:pt x="1160059" y="444466"/>
                  </a:cubicBezTo>
                  <a:cubicBezTo>
                    <a:pt x="1458035" y="439917"/>
                    <a:pt x="1583140" y="442191"/>
                    <a:pt x="1787856" y="376227"/>
                  </a:cubicBezTo>
                  <a:cubicBezTo>
                    <a:pt x="1992572" y="310263"/>
                    <a:pt x="2267803" y="110096"/>
                    <a:pt x="2388358" y="48681"/>
                  </a:cubicBezTo>
                  <a:cubicBezTo>
                    <a:pt x="2508913" y="-12734"/>
                    <a:pt x="2510050" y="-2499"/>
                    <a:pt x="2511188" y="7737"/>
                  </a:cubicBezTo>
                </a:path>
              </a:pathLst>
            </a:cu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1" name="Google Shape;481;p9"/>
            <p:cNvSpPr txBox="1"/>
            <p:nvPr/>
          </p:nvSpPr>
          <p:spPr>
            <a:xfrm>
              <a:off x="6526021" y="5467824"/>
              <a:ext cx="90897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FF"/>
                  </a:solidFill>
                  <a:latin typeface="Calibri"/>
                  <a:ea typeface="Calibri"/>
                  <a:cs typeface="Calibri"/>
                  <a:sym typeface="Calibri"/>
                </a:rPr>
                <a:t>Tension</a:t>
              </a:r>
              <a:endParaRPr/>
            </a:p>
          </p:txBody>
        </p:sp>
        <p:sp>
          <p:nvSpPr>
            <p:cNvPr id="482" name="Google Shape;482;p9"/>
            <p:cNvSpPr/>
            <p:nvPr/>
          </p:nvSpPr>
          <p:spPr>
            <a:xfrm>
              <a:off x="7434997" y="5218235"/>
              <a:ext cx="2490638" cy="532281"/>
            </a:xfrm>
            <a:custGeom>
              <a:rect b="b" l="l" r="r" t="t"/>
              <a:pathLst>
                <a:path extrusionOk="0" h="445051" w="2511188">
                  <a:moveTo>
                    <a:pt x="0" y="403523"/>
                  </a:moveTo>
                  <a:cubicBezTo>
                    <a:pt x="431041" y="426269"/>
                    <a:pt x="862083" y="449015"/>
                    <a:pt x="1160059" y="444466"/>
                  </a:cubicBezTo>
                  <a:cubicBezTo>
                    <a:pt x="1458035" y="439917"/>
                    <a:pt x="1583140" y="442191"/>
                    <a:pt x="1787856" y="376227"/>
                  </a:cubicBezTo>
                  <a:cubicBezTo>
                    <a:pt x="1992572" y="310263"/>
                    <a:pt x="2267803" y="110096"/>
                    <a:pt x="2388358" y="48681"/>
                  </a:cubicBezTo>
                  <a:cubicBezTo>
                    <a:pt x="2508913" y="-12734"/>
                    <a:pt x="2510050" y="-2499"/>
                    <a:pt x="2511188" y="7737"/>
                  </a:cubicBezTo>
                </a:path>
              </a:pathLst>
            </a:cu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483" name="Google Shape;483;p9"/>
          <p:cNvSpPr txBox="1"/>
          <p:nvPr/>
        </p:nvSpPr>
        <p:spPr>
          <a:xfrm>
            <a:off x="442797" y="1317416"/>
            <a:ext cx="9091101" cy="83099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Calibri"/>
                <a:ea typeface="Calibri"/>
                <a:cs typeface="Calibri"/>
                <a:sym typeface="Calibri"/>
              </a:rPr>
              <a:t>Build the bridge shown below? Now push in the center of the bridge as shown.  Does the bridge start to bend and nearly collapse?</a:t>
            </a:r>
            <a:endParaRPr/>
          </a:p>
        </p:txBody>
      </p:sp>
      <p:sp>
        <p:nvSpPr>
          <p:cNvPr id="484" name="Google Shape;484;p9"/>
          <p:cNvSpPr txBox="1"/>
          <p:nvPr/>
        </p:nvSpPr>
        <p:spPr>
          <a:xfrm>
            <a:off x="439769" y="2117832"/>
            <a:ext cx="6739223" cy="83099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Noto Sans Symbols"/>
              <a:buChar char="▪"/>
            </a:pPr>
            <a:r>
              <a:rPr b="1" lang="en-US" sz="2400">
                <a:solidFill>
                  <a:schemeClr val="dk1"/>
                </a:solidFill>
                <a:latin typeface="Calibri"/>
                <a:ea typeface="Calibri"/>
                <a:cs typeface="Calibri"/>
                <a:sym typeface="Calibri"/>
              </a:rPr>
              <a:t>Pushing the center of the bridge creates forces called </a:t>
            </a:r>
            <a:r>
              <a:rPr b="1" lang="en-US" sz="2400">
                <a:solidFill>
                  <a:srgbClr val="0000FF"/>
                </a:solidFill>
                <a:latin typeface="Calibri"/>
                <a:ea typeface="Calibri"/>
                <a:cs typeface="Calibri"/>
                <a:sym typeface="Calibri"/>
              </a:rPr>
              <a:t>Compression</a:t>
            </a:r>
            <a:r>
              <a:rPr b="1" lang="en-US" sz="2400">
                <a:solidFill>
                  <a:schemeClr val="dk1"/>
                </a:solidFill>
                <a:latin typeface="Calibri"/>
                <a:ea typeface="Calibri"/>
                <a:cs typeface="Calibri"/>
                <a:sym typeface="Calibri"/>
              </a:rPr>
              <a:t> and </a:t>
            </a:r>
            <a:r>
              <a:rPr b="1" lang="en-US" sz="2400">
                <a:solidFill>
                  <a:srgbClr val="0000FF"/>
                </a:solidFill>
                <a:latin typeface="Calibri"/>
                <a:ea typeface="Calibri"/>
                <a:cs typeface="Calibri"/>
                <a:sym typeface="Calibri"/>
              </a:rPr>
              <a:t>Tension</a:t>
            </a:r>
            <a:r>
              <a:rPr b="1" lang="en-US" sz="2400">
                <a:solidFill>
                  <a:schemeClr val="dk1"/>
                </a:solidFill>
                <a:latin typeface="Calibri"/>
                <a:ea typeface="Calibri"/>
                <a:cs typeface="Calibri"/>
                <a:sym typeface="Calibri"/>
              </a:rPr>
              <a:t> on the bridge.</a:t>
            </a:r>
            <a:endParaRPr sz="2400">
              <a:solidFill>
                <a:schemeClr val="dk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3"/>
                                        </p:tgtEl>
                                        <p:attrNameLst>
                                          <p:attrName>style.visibility</p:attrName>
                                        </p:attrNameLst>
                                      </p:cBhvr>
                                      <p:to>
                                        <p:strVal val="visible"/>
                                      </p:to>
                                    </p:set>
                                    <p:anim calcmode="lin" valueType="num">
                                      <p:cBhvr additive="base">
                                        <p:cTn dur="500"/>
                                        <p:tgtEl>
                                          <p:spTgt spid="483"/>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250"/>
                                        <p:tgtEl>
                                          <p:spTgt spid="449"/>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1000"/>
                                        <p:tgtEl>
                                          <p:spTgt spid="4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4"/>
                                        </p:tgtEl>
                                        <p:attrNameLst>
                                          <p:attrName>style.visibility</p:attrName>
                                        </p:attrNameLst>
                                      </p:cBhvr>
                                      <p:to>
                                        <p:strVal val="visible"/>
                                      </p:to>
                                    </p:set>
                                    <p:anim calcmode="lin" valueType="num">
                                      <p:cBhvr additive="base">
                                        <p:cTn dur="500"/>
                                        <p:tgtEl>
                                          <p:spTgt spid="484"/>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 presetSubtype="0">
                                  <p:stCondLst>
                                    <p:cond delay="250"/>
                                  </p:stCondLst>
                                  <p:childTnLst>
                                    <p:set>
                                      <p:cBhvr>
                                        <p:cTn dur="1" fill="hold">
                                          <p:stCondLst>
                                            <p:cond delay="0"/>
                                          </p:stCondLst>
                                        </p:cTn>
                                        <p:tgtEl>
                                          <p:spTgt spid="476"/>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600"/>
                                        <p:tgtEl>
                                          <p:spTgt spid="445"/>
                                        </p:tgtEl>
                                      </p:cBhvr>
                                    </p:animEffect>
                                  </p:childTnLst>
                                </p:cTn>
                              </p:par>
                            </p:childTnLst>
                          </p:cTn>
                        </p:par>
                        <p:par>
                          <p:cTn fill="hold">
                            <p:stCondLst>
                              <p:cond delay="1101"/>
                            </p:stCondLst>
                            <p:childTnLst>
                              <p:par>
                                <p:cTn fill="hold" nodeType="after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2019-05-10T12:47:16Z</dcterms:created>
  <dc:creator>Jim Seymour</dc:creator>
</cp:coreProperties>
</file>